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3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sldSz cx="12192000" cy="6858000"/>
  <p:notesSz cx="6858000" cy="9144000"/>
  <p:embeddedFontLst>
    <p:embeddedFont>
      <p:font typeface="DM Sans" pitchFamily="2" charset="0"/>
      <p:regular r:id="rId35"/>
      <p:bold r:id="rId36"/>
      <p:italic r:id="rId37"/>
      <p:boldItalic r:id="rId38"/>
    </p:embeddedFont>
    <p:embeddedFont>
      <p:font typeface="Merriweather" panose="00000500000000000000" pitchFamily="2" charset="0"/>
      <p:regular r:id="rId39"/>
      <p:bold r:id="rId40"/>
      <p:boldItalic r:id="rId4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77" d="100"/>
          <a:sy n="77" d="100"/>
        </p:scale>
        <p:origin x="883" y="8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5.fntdata"/><Relationship Id="rId21" Type="http://schemas.openxmlformats.org/officeDocument/2006/relationships/slide" Target="slides/slide20.xml"/><Relationship Id="rId34" Type="http://schemas.openxmlformats.org/officeDocument/2006/relationships/notesMaster" Target="notesMasters/notesMaster1.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46" Type="http://schemas.microsoft.com/office/2016/11/relationships/changesInfo" Target="changesInfos/changesInfo1.xml"/><Relationship Id="rId20" Type="http://schemas.openxmlformats.org/officeDocument/2006/relationships/slide" Target="slides/slide19.xml"/><Relationship Id="rId41" Type="http://schemas.openxmlformats.org/officeDocument/2006/relationships/font" Target="fonts/font7.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d Nied" userId="e58597aa2e92a78a" providerId="LiveId" clId="{A444D1CD-50EE-44AF-82A9-98908E40D5EF}"/>
    <pc:docChg chg="undo custSel modSld">
      <pc:chgData name="Ed Nied" userId="e58597aa2e92a78a" providerId="LiveId" clId="{A444D1CD-50EE-44AF-82A9-98908E40D5EF}" dt="2026-08-17T19:50:10.639" v="3815" actId="1076"/>
      <pc:docMkLst>
        <pc:docMk/>
      </pc:docMkLst>
      <pc:sldChg chg="modSp mod modNotesTx">
        <pc:chgData name="Ed Nied" userId="e58597aa2e92a78a" providerId="LiveId" clId="{A444D1CD-50EE-44AF-82A9-98908E40D5EF}" dt="2026-08-12T17:54:44.200" v="3098" actId="20577"/>
        <pc:sldMkLst>
          <pc:docMk/>
          <pc:sldMk cId="0" sldId="261"/>
        </pc:sldMkLst>
        <pc:spChg chg="mod">
          <ac:chgData name="Ed Nied" userId="e58597aa2e92a78a" providerId="LiveId" clId="{A444D1CD-50EE-44AF-82A9-98908E40D5EF}" dt="2026-08-12T17:54:01.563" v="3095" actId="6549"/>
          <ac:spMkLst>
            <pc:docMk/>
            <pc:sldMk cId="0" sldId="261"/>
            <ac:spMk id="144" creationId="{00000000-0000-0000-0000-000000000000}"/>
          </ac:spMkLst>
        </pc:spChg>
        <pc:spChg chg="mod">
          <ac:chgData name="Ed Nied" userId="e58597aa2e92a78a" providerId="LiveId" clId="{A444D1CD-50EE-44AF-82A9-98908E40D5EF}" dt="2026-08-12T17:54:44.200" v="3098" actId="20577"/>
          <ac:spMkLst>
            <pc:docMk/>
            <pc:sldMk cId="0" sldId="261"/>
            <ac:spMk id="147" creationId="{00000000-0000-0000-0000-000000000000}"/>
          </ac:spMkLst>
        </pc:spChg>
      </pc:sldChg>
      <pc:sldChg chg="modSp mod">
        <pc:chgData name="Ed Nied" userId="e58597aa2e92a78a" providerId="LiveId" clId="{A444D1CD-50EE-44AF-82A9-98908E40D5EF}" dt="2026-08-11T20:24:12.379" v="1307" actId="20577"/>
        <pc:sldMkLst>
          <pc:docMk/>
          <pc:sldMk cId="0" sldId="262"/>
        </pc:sldMkLst>
        <pc:spChg chg="mod">
          <ac:chgData name="Ed Nied" userId="e58597aa2e92a78a" providerId="LiveId" clId="{A444D1CD-50EE-44AF-82A9-98908E40D5EF}" dt="2026-08-11T20:22:53.117" v="1213" actId="20577"/>
          <ac:spMkLst>
            <pc:docMk/>
            <pc:sldMk cId="0" sldId="262"/>
            <ac:spMk id="156" creationId="{00000000-0000-0000-0000-000000000000}"/>
          </ac:spMkLst>
        </pc:spChg>
        <pc:spChg chg="mod">
          <ac:chgData name="Ed Nied" userId="e58597aa2e92a78a" providerId="LiveId" clId="{A444D1CD-50EE-44AF-82A9-98908E40D5EF}" dt="2026-07-30T00:09:00.964" v="235" actId="20577"/>
          <ac:spMkLst>
            <pc:docMk/>
            <pc:sldMk cId="0" sldId="262"/>
            <ac:spMk id="158" creationId="{00000000-0000-0000-0000-000000000000}"/>
          </ac:spMkLst>
        </pc:spChg>
        <pc:spChg chg="mod">
          <ac:chgData name="Ed Nied" userId="e58597aa2e92a78a" providerId="LiveId" clId="{A444D1CD-50EE-44AF-82A9-98908E40D5EF}" dt="2026-07-30T00:10:02.125" v="265" actId="20577"/>
          <ac:spMkLst>
            <pc:docMk/>
            <pc:sldMk cId="0" sldId="262"/>
            <ac:spMk id="159" creationId="{00000000-0000-0000-0000-000000000000}"/>
          </ac:spMkLst>
        </pc:spChg>
        <pc:spChg chg="mod">
          <ac:chgData name="Ed Nied" userId="e58597aa2e92a78a" providerId="LiveId" clId="{A444D1CD-50EE-44AF-82A9-98908E40D5EF}" dt="2026-07-30T00:10:40.118" v="294" actId="20577"/>
          <ac:spMkLst>
            <pc:docMk/>
            <pc:sldMk cId="0" sldId="262"/>
            <ac:spMk id="160" creationId="{00000000-0000-0000-0000-000000000000}"/>
          </ac:spMkLst>
        </pc:spChg>
        <pc:spChg chg="mod">
          <ac:chgData name="Ed Nied" userId="e58597aa2e92a78a" providerId="LiveId" clId="{A444D1CD-50EE-44AF-82A9-98908E40D5EF}" dt="2026-07-30T00:09:47.851" v="257" actId="20577"/>
          <ac:spMkLst>
            <pc:docMk/>
            <pc:sldMk cId="0" sldId="262"/>
            <ac:spMk id="161" creationId="{00000000-0000-0000-0000-000000000000}"/>
          </ac:spMkLst>
        </pc:spChg>
        <pc:spChg chg="mod">
          <ac:chgData name="Ed Nied" userId="e58597aa2e92a78a" providerId="LiveId" clId="{A444D1CD-50EE-44AF-82A9-98908E40D5EF}" dt="2026-07-30T00:11:01.083" v="306" actId="20577"/>
          <ac:spMkLst>
            <pc:docMk/>
            <pc:sldMk cId="0" sldId="262"/>
            <ac:spMk id="162" creationId="{00000000-0000-0000-0000-000000000000}"/>
          </ac:spMkLst>
        </pc:spChg>
        <pc:spChg chg="mod">
          <ac:chgData name="Ed Nied" userId="e58597aa2e92a78a" providerId="LiveId" clId="{A444D1CD-50EE-44AF-82A9-98908E40D5EF}" dt="2026-08-11T20:24:12.379" v="1307" actId="20577"/>
          <ac:spMkLst>
            <pc:docMk/>
            <pc:sldMk cId="0" sldId="262"/>
            <ac:spMk id="163" creationId="{00000000-0000-0000-0000-000000000000}"/>
          </ac:spMkLst>
        </pc:spChg>
      </pc:sldChg>
      <pc:sldChg chg="modSp mod">
        <pc:chgData name="Ed Nied" userId="e58597aa2e92a78a" providerId="LiveId" clId="{A444D1CD-50EE-44AF-82A9-98908E40D5EF}" dt="2026-08-17T19:50:10.639" v="3815" actId="1076"/>
        <pc:sldMkLst>
          <pc:docMk/>
          <pc:sldMk cId="0" sldId="263"/>
        </pc:sldMkLst>
        <pc:spChg chg="mod">
          <ac:chgData name="Ed Nied" userId="e58597aa2e92a78a" providerId="LiveId" clId="{A444D1CD-50EE-44AF-82A9-98908E40D5EF}" dt="2026-07-30T00:11:50.805" v="379" actId="20577"/>
          <ac:spMkLst>
            <pc:docMk/>
            <pc:sldMk cId="0" sldId="263"/>
            <ac:spMk id="175" creationId="{00000000-0000-0000-0000-000000000000}"/>
          </ac:spMkLst>
        </pc:spChg>
        <pc:spChg chg="mod">
          <ac:chgData name="Ed Nied" userId="e58597aa2e92a78a" providerId="LiveId" clId="{A444D1CD-50EE-44AF-82A9-98908E40D5EF}" dt="2026-08-11T20:24:46.881" v="1308" actId="1076"/>
          <ac:spMkLst>
            <pc:docMk/>
            <pc:sldMk cId="0" sldId="263"/>
            <ac:spMk id="176" creationId="{00000000-0000-0000-0000-000000000000}"/>
          </ac:spMkLst>
        </pc:spChg>
        <pc:spChg chg="mod">
          <ac:chgData name="Ed Nied" userId="e58597aa2e92a78a" providerId="LiveId" clId="{A444D1CD-50EE-44AF-82A9-98908E40D5EF}" dt="2026-08-11T20:24:55.381" v="1309" actId="1076"/>
          <ac:spMkLst>
            <pc:docMk/>
            <pc:sldMk cId="0" sldId="263"/>
            <ac:spMk id="177" creationId="{00000000-0000-0000-0000-000000000000}"/>
          </ac:spMkLst>
        </pc:spChg>
        <pc:spChg chg="mod">
          <ac:chgData name="Ed Nied" userId="e58597aa2e92a78a" providerId="LiveId" clId="{A444D1CD-50EE-44AF-82A9-98908E40D5EF}" dt="2026-08-11T20:27:25.180" v="1340" actId="20577"/>
          <ac:spMkLst>
            <pc:docMk/>
            <pc:sldMk cId="0" sldId="263"/>
            <ac:spMk id="178" creationId="{00000000-0000-0000-0000-000000000000}"/>
          </ac:spMkLst>
        </pc:spChg>
        <pc:spChg chg="mod">
          <ac:chgData name="Ed Nied" userId="e58597aa2e92a78a" providerId="LiveId" clId="{A444D1CD-50EE-44AF-82A9-98908E40D5EF}" dt="2026-08-11T20:25:10.798" v="1311" actId="1076"/>
          <ac:spMkLst>
            <pc:docMk/>
            <pc:sldMk cId="0" sldId="263"/>
            <ac:spMk id="179" creationId="{00000000-0000-0000-0000-000000000000}"/>
          </ac:spMkLst>
        </pc:spChg>
        <pc:spChg chg="mod">
          <ac:chgData name="Ed Nied" userId="e58597aa2e92a78a" providerId="LiveId" clId="{A444D1CD-50EE-44AF-82A9-98908E40D5EF}" dt="2026-08-11T20:25:20.850" v="1312" actId="1076"/>
          <ac:spMkLst>
            <pc:docMk/>
            <pc:sldMk cId="0" sldId="263"/>
            <ac:spMk id="180" creationId="{00000000-0000-0000-0000-000000000000}"/>
          </ac:spMkLst>
        </pc:spChg>
        <pc:spChg chg="mod">
          <ac:chgData name="Ed Nied" userId="e58597aa2e92a78a" providerId="LiveId" clId="{A444D1CD-50EE-44AF-82A9-98908E40D5EF}" dt="2026-08-11T20:25:28.580" v="1313" actId="1076"/>
          <ac:spMkLst>
            <pc:docMk/>
            <pc:sldMk cId="0" sldId="263"/>
            <ac:spMk id="181" creationId="{00000000-0000-0000-0000-000000000000}"/>
          </ac:spMkLst>
        </pc:spChg>
        <pc:spChg chg="mod">
          <ac:chgData name="Ed Nied" userId="e58597aa2e92a78a" providerId="LiveId" clId="{A444D1CD-50EE-44AF-82A9-98908E40D5EF}" dt="2026-08-11T20:25:34.172" v="1314" actId="1076"/>
          <ac:spMkLst>
            <pc:docMk/>
            <pc:sldMk cId="0" sldId="263"/>
            <ac:spMk id="182" creationId="{00000000-0000-0000-0000-000000000000}"/>
          </ac:spMkLst>
        </pc:spChg>
        <pc:spChg chg="mod">
          <ac:chgData name="Ed Nied" userId="e58597aa2e92a78a" providerId="LiveId" clId="{A444D1CD-50EE-44AF-82A9-98908E40D5EF}" dt="2026-08-17T19:50:10.639" v="3815" actId="1076"/>
          <ac:spMkLst>
            <pc:docMk/>
            <pc:sldMk cId="0" sldId="263"/>
            <ac:spMk id="183" creationId="{00000000-0000-0000-0000-000000000000}"/>
          </ac:spMkLst>
        </pc:spChg>
        <pc:spChg chg="mod">
          <ac:chgData name="Ed Nied" userId="e58597aa2e92a78a" providerId="LiveId" clId="{A444D1CD-50EE-44AF-82A9-98908E40D5EF}" dt="2026-08-17T19:49:30.408" v="3812" actId="20577"/>
          <ac:spMkLst>
            <pc:docMk/>
            <pc:sldMk cId="0" sldId="263"/>
            <ac:spMk id="193" creationId="{00000000-0000-0000-0000-000000000000}"/>
          </ac:spMkLst>
        </pc:spChg>
      </pc:sldChg>
      <pc:sldChg chg="delSp modSp mod">
        <pc:chgData name="Ed Nied" userId="e58597aa2e92a78a" providerId="LiveId" clId="{A444D1CD-50EE-44AF-82A9-98908E40D5EF}" dt="2026-08-12T17:58:32.698" v="3106" actId="20577"/>
        <pc:sldMkLst>
          <pc:docMk/>
          <pc:sldMk cId="0" sldId="264"/>
        </pc:sldMkLst>
        <pc:spChg chg="mod">
          <ac:chgData name="Ed Nied" userId="e58597aa2e92a78a" providerId="LiveId" clId="{A444D1CD-50EE-44AF-82A9-98908E40D5EF}" dt="2026-08-12T17:58:32.698" v="3106" actId="20577"/>
          <ac:spMkLst>
            <pc:docMk/>
            <pc:sldMk cId="0" sldId="264"/>
            <ac:spMk id="205" creationId="{00000000-0000-0000-0000-000000000000}"/>
          </ac:spMkLst>
        </pc:spChg>
        <pc:spChg chg="mod">
          <ac:chgData name="Ed Nied" userId="e58597aa2e92a78a" providerId="LiveId" clId="{A444D1CD-50EE-44AF-82A9-98908E40D5EF}" dt="2026-08-11T20:28:24.689" v="1358" actId="20577"/>
          <ac:spMkLst>
            <pc:docMk/>
            <pc:sldMk cId="0" sldId="264"/>
            <ac:spMk id="206" creationId="{00000000-0000-0000-0000-000000000000}"/>
          </ac:spMkLst>
        </pc:spChg>
        <pc:spChg chg="mod">
          <ac:chgData name="Ed Nied" userId="e58597aa2e92a78a" providerId="LiveId" clId="{A444D1CD-50EE-44AF-82A9-98908E40D5EF}" dt="2026-07-30T00:13:13.959" v="402" actId="20577"/>
          <ac:spMkLst>
            <pc:docMk/>
            <pc:sldMk cId="0" sldId="264"/>
            <ac:spMk id="207" creationId="{00000000-0000-0000-0000-000000000000}"/>
          </ac:spMkLst>
        </pc:spChg>
        <pc:spChg chg="mod">
          <ac:chgData name="Ed Nied" userId="e58597aa2e92a78a" providerId="LiveId" clId="{A444D1CD-50EE-44AF-82A9-98908E40D5EF}" dt="2026-08-11T20:30:36.491" v="1423" actId="1076"/>
          <ac:spMkLst>
            <pc:docMk/>
            <pc:sldMk cId="0" sldId="264"/>
            <ac:spMk id="210" creationId="{00000000-0000-0000-0000-000000000000}"/>
          </ac:spMkLst>
        </pc:spChg>
        <pc:spChg chg="mod">
          <ac:chgData name="Ed Nied" userId="e58597aa2e92a78a" providerId="LiveId" clId="{A444D1CD-50EE-44AF-82A9-98908E40D5EF}" dt="2026-08-11T20:30:41.306" v="1424" actId="1076"/>
          <ac:spMkLst>
            <pc:docMk/>
            <pc:sldMk cId="0" sldId="264"/>
            <ac:spMk id="211" creationId="{00000000-0000-0000-0000-000000000000}"/>
          </ac:spMkLst>
        </pc:spChg>
        <pc:spChg chg="mod">
          <ac:chgData name="Ed Nied" userId="e58597aa2e92a78a" providerId="LiveId" clId="{A444D1CD-50EE-44AF-82A9-98908E40D5EF}" dt="2026-08-11T20:30:55.752" v="1426" actId="1076"/>
          <ac:spMkLst>
            <pc:docMk/>
            <pc:sldMk cId="0" sldId="264"/>
            <ac:spMk id="212" creationId="{00000000-0000-0000-0000-000000000000}"/>
          </ac:spMkLst>
        </pc:spChg>
        <pc:spChg chg="mod">
          <ac:chgData name="Ed Nied" userId="e58597aa2e92a78a" providerId="LiveId" clId="{A444D1CD-50EE-44AF-82A9-98908E40D5EF}" dt="2026-08-11T20:31:02.393" v="1427" actId="1076"/>
          <ac:spMkLst>
            <pc:docMk/>
            <pc:sldMk cId="0" sldId="264"/>
            <ac:spMk id="213" creationId="{00000000-0000-0000-0000-000000000000}"/>
          </ac:spMkLst>
        </pc:spChg>
        <pc:spChg chg="mod">
          <ac:chgData name="Ed Nied" userId="e58597aa2e92a78a" providerId="LiveId" clId="{A444D1CD-50EE-44AF-82A9-98908E40D5EF}" dt="2026-08-11T20:31:14.779" v="1429" actId="1076"/>
          <ac:spMkLst>
            <pc:docMk/>
            <pc:sldMk cId="0" sldId="264"/>
            <ac:spMk id="214" creationId="{00000000-0000-0000-0000-000000000000}"/>
          </ac:spMkLst>
        </pc:spChg>
        <pc:picChg chg="mod">
          <ac:chgData name="Ed Nied" userId="e58597aa2e92a78a" providerId="LiveId" clId="{A444D1CD-50EE-44AF-82A9-98908E40D5EF}" dt="2026-08-11T20:31:10.080" v="1428" actId="1076"/>
          <ac:picMkLst>
            <pc:docMk/>
            <pc:sldMk cId="0" sldId="264"/>
            <ac:picMk id="199" creationId="{00000000-0000-0000-0000-000000000000}"/>
          </ac:picMkLst>
        </pc:picChg>
      </pc:sldChg>
      <pc:sldChg chg="modSp mod">
        <pc:chgData name="Ed Nied" userId="e58597aa2e92a78a" providerId="LiveId" clId="{A444D1CD-50EE-44AF-82A9-98908E40D5EF}" dt="2026-08-11T20:32:32.375" v="1438" actId="6549"/>
        <pc:sldMkLst>
          <pc:docMk/>
          <pc:sldMk cId="0" sldId="265"/>
        </pc:sldMkLst>
        <pc:spChg chg="mod">
          <ac:chgData name="Ed Nied" userId="e58597aa2e92a78a" providerId="LiveId" clId="{A444D1CD-50EE-44AF-82A9-98908E40D5EF}" dt="2026-08-11T20:32:32.375" v="1438" actId="6549"/>
          <ac:spMkLst>
            <pc:docMk/>
            <pc:sldMk cId="0" sldId="265"/>
            <ac:spMk id="238" creationId="{00000000-0000-0000-0000-000000000000}"/>
          </ac:spMkLst>
        </pc:spChg>
      </pc:sldChg>
      <pc:sldChg chg="modSp mod">
        <pc:chgData name="Ed Nied" userId="e58597aa2e92a78a" providerId="LiveId" clId="{A444D1CD-50EE-44AF-82A9-98908E40D5EF}" dt="2026-08-12T18:06:58.460" v="3265" actId="20577"/>
        <pc:sldMkLst>
          <pc:docMk/>
          <pc:sldMk cId="0" sldId="267"/>
        </pc:sldMkLst>
        <pc:spChg chg="mod">
          <ac:chgData name="Ed Nied" userId="e58597aa2e92a78a" providerId="LiveId" clId="{A444D1CD-50EE-44AF-82A9-98908E40D5EF}" dt="2026-08-12T18:03:57.870" v="3126" actId="20577"/>
          <ac:spMkLst>
            <pc:docMk/>
            <pc:sldMk cId="0" sldId="267"/>
            <ac:spMk id="256" creationId="{00000000-0000-0000-0000-000000000000}"/>
          </ac:spMkLst>
        </pc:spChg>
        <pc:spChg chg="mod">
          <ac:chgData name="Ed Nied" userId="e58597aa2e92a78a" providerId="LiveId" clId="{A444D1CD-50EE-44AF-82A9-98908E40D5EF}" dt="2026-08-12T18:05:15.775" v="3170" actId="20577"/>
          <ac:spMkLst>
            <pc:docMk/>
            <pc:sldMk cId="0" sldId="267"/>
            <ac:spMk id="257" creationId="{00000000-0000-0000-0000-000000000000}"/>
          </ac:spMkLst>
        </pc:spChg>
        <pc:spChg chg="mod">
          <ac:chgData name="Ed Nied" userId="e58597aa2e92a78a" providerId="LiveId" clId="{A444D1CD-50EE-44AF-82A9-98908E40D5EF}" dt="2026-08-12T18:06:58.460" v="3265" actId="20577"/>
          <ac:spMkLst>
            <pc:docMk/>
            <pc:sldMk cId="0" sldId="267"/>
            <ac:spMk id="259" creationId="{00000000-0000-0000-0000-000000000000}"/>
          </ac:spMkLst>
        </pc:spChg>
      </pc:sldChg>
      <pc:sldChg chg="modSp mod">
        <pc:chgData name="Ed Nied" userId="e58597aa2e92a78a" providerId="LiveId" clId="{A444D1CD-50EE-44AF-82A9-98908E40D5EF}" dt="2026-07-30T00:21:12.667" v="543" actId="20577"/>
        <pc:sldMkLst>
          <pc:docMk/>
          <pc:sldMk cId="0" sldId="268"/>
        </pc:sldMkLst>
        <pc:spChg chg="mod">
          <ac:chgData name="Ed Nied" userId="e58597aa2e92a78a" providerId="LiveId" clId="{A444D1CD-50EE-44AF-82A9-98908E40D5EF}" dt="2026-07-30T00:19:47.780" v="486" actId="20577"/>
          <ac:spMkLst>
            <pc:docMk/>
            <pc:sldMk cId="0" sldId="268"/>
            <ac:spMk id="268" creationId="{00000000-0000-0000-0000-000000000000}"/>
          </ac:spMkLst>
        </pc:spChg>
        <pc:spChg chg="mod">
          <ac:chgData name="Ed Nied" userId="e58597aa2e92a78a" providerId="LiveId" clId="{A444D1CD-50EE-44AF-82A9-98908E40D5EF}" dt="2026-07-30T00:21:12.667" v="543" actId="20577"/>
          <ac:spMkLst>
            <pc:docMk/>
            <pc:sldMk cId="0" sldId="268"/>
            <ac:spMk id="272" creationId="{00000000-0000-0000-0000-000000000000}"/>
          </ac:spMkLst>
        </pc:spChg>
      </pc:sldChg>
      <pc:sldChg chg="modSp mod">
        <pc:chgData name="Ed Nied" userId="e58597aa2e92a78a" providerId="LiveId" clId="{A444D1CD-50EE-44AF-82A9-98908E40D5EF}" dt="2026-08-11T20:37:20.610" v="1452" actId="20577"/>
        <pc:sldMkLst>
          <pc:docMk/>
          <pc:sldMk cId="0" sldId="269"/>
        </pc:sldMkLst>
        <pc:spChg chg="mod">
          <ac:chgData name="Ed Nied" userId="e58597aa2e92a78a" providerId="LiveId" clId="{A444D1CD-50EE-44AF-82A9-98908E40D5EF}" dt="2026-08-11T20:36:14.498" v="1440" actId="20577"/>
          <ac:spMkLst>
            <pc:docMk/>
            <pc:sldMk cId="0" sldId="269"/>
            <ac:spMk id="281" creationId="{00000000-0000-0000-0000-000000000000}"/>
          </ac:spMkLst>
        </pc:spChg>
        <pc:spChg chg="mod">
          <ac:chgData name="Ed Nied" userId="e58597aa2e92a78a" providerId="LiveId" clId="{A444D1CD-50EE-44AF-82A9-98908E40D5EF}" dt="2026-08-11T20:37:20.610" v="1452" actId="20577"/>
          <ac:spMkLst>
            <pc:docMk/>
            <pc:sldMk cId="0" sldId="269"/>
            <ac:spMk id="284" creationId="{00000000-0000-0000-0000-000000000000}"/>
          </ac:spMkLst>
        </pc:spChg>
      </pc:sldChg>
      <pc:sldChg chg="modSp mod">
        <pc:chgData name="Ed Nied" userId="e58597aa2e92a78a" providerId="LiveId" clId="{A444D1CD-50EE-44AF-82A9-98908E40D5EF}" dt="2026-08-17T18:05:16.416" v="3706" actId="20577"/>
        <pc:sldMkLst>
          <pc:docMk/>
          <pc:sldMk cId="0" sldId="271"/>
        </pc:sldMkLst>
        <pc:spChg chg="mod">
          <ac:chgData name="Ed Nied" userId="e58597aa2e92a78a" providerId="LiveId" clId="{A444D1CD-50EE-44AF-82A9-98908E40D5EF}" dt="2026-08-11T20:39:10.872" v="1523" actId="20577"/>
          <ac:spMkLst>
            <pc:docMk/>
            <pc:sldMk cId="0" sldId="271"/>
            <ac:spMk id="303" creationId="{00000000-0000-0000-0000-000000000000}"/>
          </ac:spMkLst>
        </pc:spChg>
        <pc:spChg chg="mod">
          <ac:chgData name="Ed Nied" userId="e58597aa2e92a78a" providerId="LiveId" clId="{A444D1CD-50EE-44AF-82A9-98908E40D5EF}" dt="2026-08-12T18:09:55.684" v="3274" actId="20577"/>
          <ac:spMkLst>
            <pc:docMk/>
            <pc:sldMk cId="0" sldId="271"/>
            <ac:spMk id="304" creationId="{00000000-0000-0000-0000-000000000000}"/>
          </ac:spMkLst>
        </pc:spChg>
        <pc:spChg chg="mod">
          <ac:chgData name="Ed Nied" userId="e58597aa2e92a78a" providerId="LiveId" clId="{A444D1CD-50EE-44AF-82A9-98908E40D5EF}" dt="2026-08-17T18:05:16.416" v="3706" actId="20577"/>
          <ac:spMkLst>
            <pc:docMk/>
            <pc:sldMk cId="0" sldId="271"/>
            <ac:spMk id="306" creationId="{00000000-0000-0000-0000-000000000000}"/>
          </ac:spMkLst>
        </pc:spChg>
      </pc:sldChg>
      <pc:sldChg chg="modSp mod">
        <pc:chgData name="Ed Nied" userId="e58597aa2e92a78a" providerId="LiveId" clId="{A444D1CD-50EE-44AF-82A9-98908E40D5EF}" dt="2026-08-12T18:13:02.419" v="3390" actId="6549"/>
        <pc:sldMkLst>
          <pc:docMk/>
          <pc:sldMk cId="0" sldId="272"/>
        </pc:sldMkLst>
        <pc:spChg chg="mod">
          <ac:chgData name="Ed Nied" userId="e58597aa2e92a78a" providerId="LiveId" clId="{A444D1CD-50EE-44AF-82A9-98908E40D5EF}" dt="2026-08-12T18:12:27.556" v="3389" actId="20577"/>
          <ac:spMkLst>
            <pc:docMk/>
            <pc:sldMk cId="0" sldId="272"/>
            <ac:spMk id="315" creationId="{00000000-0000-0000-0000-000000000000}"/>
          </ac:spMkLst>
        </pc:spChg>
        <pc:spChg chg="mod">
          <ac:chgData name="Ed Nied" userId="e58597aa2e92a78a" providerId="LiveId" clId="{A444D1CD-50EE-44AF-82A9-98908E40D5EF}" dt="2026-08-12T18:13:02.419" v="3390" actId="6549"/>
          <ac:spMkLst>
            <pc:docMk/>
            <pc:sldMk cId="0" sldId="272"/>
            <ac:spMk id="316" creationId="{00000000-0000-0000-0000-000000000000}"/>
          </ac:spMkLst>
        </pc:spChg>
      </pc:sldChg>
      <pc:sldChg chg="modSp mod">
        <pc:chgData name="Ed Nied" userId="e58597aa2e92a78a" providerId="LiveId" clId="{A444D1CD-50EE-44AF-82A9-98908E40D5EF}" dt="2026-08-11T20:44:38.389" v="1584" actId="20577"/>
        <pc:sldMkLst>
          <pc:docMk/>
          <pc:sldMk cId="0" sldId="274"/>
        </pc:sldMkLst>
        <pc:spChg chg="mod">
          <ac:chgData name="Ed Nied" userId="e58597aa2e92a78a" providerId="LiveId" clId="{A444D1CD-50EE-44AF-82A9-98908E40D5EF}" dt="2026-07-30T00:25:46.716" v="551" actId="20577"/>
          <ac:spMkLst>
            <pc:docMk/>
            <pc:sldMk cId="0" sldId="274"/>
            <ac:spMk id="335" creationId="{00000000-0000-0000-0000-000000000000}"/>
          </ac:spMkLst>
        </pc:spChg>
        <pc:spChg chg="mod">
          <ac:chgData name="Ed Nied" userId="e58597aa2e92a78a" providerId="LiveId" clId="{A444D1CD-50EE-44AF-82A9-98908E40D5EF}" dt="2026-08-11T20:44:38.389" v="1584" actId="20577"/>
          <ac:spMkLst>
            <pc:docMk/>
            <pc:sldMk cId="0" sldId="274"/>
            <ac:spMk id="339" creationId="{00000000-0000-0000-0000-000000000000}"/>
          </ac:spMkLst>
        </pc:spChg>
      </pc:sldChg>
      <pc:sldChg chg="modSp mod">
        <pc:chgData name="Ed Nied" userId="e58597aa2e92a78a" providerId="LiveId" clId="{A444D1CD-50EE-44AF-82A9-98908E40D5EF}" dt="2026-08-12T18:16:24.658" v="3423" actId="20577"/>
        <pc:sldMkLst>
          <pc:docMk/>
          <pc:sldMk cId="0" sldId="275"/>
        </pc:sldMkLst>
        <pc:spChg chg="mod">
          <ac:chgData name="Ed Nied" userId="e58597aa2e92a78a" providerId="LiveId" clId="{A444D1CD-50EE-44AF-82A9-98908E40D5EF}" dt="2026-08-12T18:16:24.658" v="3423" actId="20577"/>
          <ac:spMkLst>
            <pc:docMk/>
            <pc:sldMk cId="0" sldId="275"/>
            <ac:spMk id="349" creationId="{00000000-0000-0000-0000-000000000000}"/>
          </ac:spMkLst>
        </pc:spChg>
        <pc:spChg chg="mod">
          <ac:chgData name="Ed Nied" userId="e58597aa2e92a78a" providerId="LiveId" clId="{A444D1CD-50EE-44AF-82A9-98908E40D5EF}" dt="2026-08-11T20:47:05.473" v="1678" actId="20577"/>
          <ac:spMkLst>
            <pc:docMk/>
            <pc:sldMk cId="0" sldId="275"/>
            <ac:spMk id="352" creationId="{00000000-0000-0000-0000-000000000000}"/>
          </ac:spMkLst>
        </pc:spChg>
      </pc:sldChg>
      <pc:sldChg chg="modSp mod">
        <pc:chgData name="Ed Nied" userId="e58597aa2e92a78a" providerId="LiveId" clId="{A444D1CD-50EE-44AF-82A9-98908E40D5EF}" dt="2026-08-11T20:51:19.173" v="2121" actId="20577"/>
        <pc:sldMkLst>
          <pc:docMk/>
          <pc:sldMk cId="0" sldId="276"/>
        </pc:sldMkLst>
        <pc:spChg chg="mod">
          <ac:chgData name="Ed Nied" userId="e58597aa2e92a78a" providerId="LiveId" clId="{A444D1CD-50EE-44AF-82A9-98908E40D5EF}" dt="2026-08-11T20:49:12.368" v="1836" actId="20577"/>
          <ac:spMkLst>
            <pc:docMk/>
            <pc:sldMk cId="0" sldId="276"/>
            <ac:spMk id="361" creationId="{00000000-0000-0000-0000-000000000000}"/>
          </ac:spMkLst>
        </pc:spChg>
        <pc:spChg chg="mod">
          <ac:chgData name="Ed Nied" userId="e58597aa2e92a78a" providerId="LiveId" clId="{A444D1CD-50EE-44AF-82A9-98908E40D5EF}" dt="2026-08-11T20:51:19.173" v="2121" actId="20577"/>
          <ac:spMkLst>
            <pc:docMk/>
            <pc:sldMk cId="0" sldId="276"/>
            <ac:spMk id="363" creationId="{00000000-0000-0000-0000-000000000000}"/>
          </ac:spMkLst>
        </pc:spChg>
      </pc:sldChg>
      <pc:sldChg chg="modSp mod">
        <pc:chgData name="Ed Nied" userId="e58597aa2e92a78a" providerId="LiveId" clId="{A444D1CD-50EE-44AF-82A9-98908E40D5EF}" dt="2026-08-12T18:21:10.997" v="3443" actId="20577"/>
        <pc:sldMkLst>
          <pc:docMk/>
          <pc:sldMk cId="0" sldId="277"/>
        </pc:sldMkLst>
        <pc:spChg chg="mod">
          <ac:chgData name="Ed Nied" userId="e58597aa2e92a78a" providerId="LiveId" clId="{A444D1CD-50EE-44AF-82A9-98908E40D5EF}" dt="2026-08-12T18:21:10.997" v="3443" actId="20577"/>
          <ac:spMkLst>
            <pc:docMk/>
            <pc:sldMk cId="0" sldId="277"/>
            <ac:spMk id="372" creationId="{00000000-0000-0000-0000-000000000000}"/>
          </ac:spMkLst>
        </pc:spChg>
        <pc:spChg chg="mod">
          <ac:chgData name="Ed Nied" userId="e58597aa2e92a78a" providerId="LiveId" clId="{A444D1CD-50EE-44AF-82A9-98908E40D5EF}" dt="2026-07-30T00:29:51.567" v="656" actId="20577"/>
          <ac:spMkLst>
            <pc:docMk/>
            <pc:sldMk cId="0" sldId="277"/>
            <ac:spMk id="374" creationId="{00000000-0000-0000-0000-000000000000}"/>
          </ac:spMkLst>
        </pc:spChg>
      </pc:sldChg>
      <pc:sldChg chg="modSp mod">
        <pc:chgData name="Ed Nied" userId="e58597aa2e92a78a" providerId="LiveId" clId="{A444D1CD-50EE-44AF-82A9-98908E40D5EF}" dt="2026-08-12T18:23:48.684" v="3457" actId="20577"/>
        <pc:sldMkLst>
          <pc:docMk/>
          <pc:sldMk cId="0" sldId="278"/>
        </pc:sldMkLst>
        <pc:spChg chg="mod">
          <ac:chgData name="Ed Nied" userId="e58597aa2e92a78a" providerId="LiveId" clId="{A444D1CD-50EE-44AF-82A9-98908E40D5EF}" dt="2026-08-11T20:54:16.494" v="2167" actId="20577"/>
          <ac:spMkLst>
            <pc:docMk/>
            <pc:sldMk cId="0" sldId="278"/>
            <ac:spMk id="383" creationId="{00000000-0000-0000-0000-000000000000}"/>
          </ac:spMkLst>
        </pc:spChg>
        <pc:spChg chg="mod">
          <ac:chgData name="Ed Nied" userId="e58597aa2e92a78a" providerId="LiveId" clId="{A444D1CD-50EE-44AF-82A9-98908E40D5EF}" dt="2026-08-11T20:54:50.310" v="2200" actId="20577"/>
          <ac:spMkLst>
            <pc:docMk/>
            <pc:sldMk cId="0" sldId="278"/>
            <ac:spMk id="384" creationId="{00000000-0000-0000-0000-000000000000}"/>
          </ac:spMkLst>
        </pc:spChg>
        <pc:spChg chg="mod">
          <ac:chgData name="Ed Nied" userId="e58597aa2e92a78a" providerId="LiveId" clId="{A444D1CD-50EE-44AF-82A9-98908E40D5EF}" dt="2026-08-12T18:23:48.684" v="3457" actId="20577"/>
          <ac:spMkLst>
            <pc:docMk/>
            <pc:sldMk cId="0" sldId="278"/>
            <ac:spMk id="386" creationId="{00000000-0000-0000-0000-000000000000}"/>
          </ac:spMkLst>
        </pc:spChg>
      </pc:sldChg>
      <pc:sldChg chg="modSp mod">
        <pc:chgData name="Ed Nied" userId="e58597aa2e92a78a" providerId="LiveId" clId="{A444D1CD-50EE-44AF-82A9-98908E40D5EF}" dt="2026-08-12T18:25:39.478" v="3494" actId="20577"/>
        <pc:sldMkLst>
          <pc:docMk/>
          <pc:sldMk cId="0" sldId="279"/>
        </pc:sldMkLst>
        <pc:spChg chg="mod">
          <ac:chgData name="Ed Nied" userId="e58597aa2e92a78a" providerId="LiveId" clId="{A444D1CD-50EE-44AF-82A9-98908E40D5EF}" dt="2026-08-12T18:25:39.478" v="3494" actId="20577"/>
          <ac:spMkLst>
            <pc:docMk/>
            <pc:sldMk cId="0" sldId="279"/>
            <ac:spMk id="395" creationId="{00000000-0000-0000-0000-000000000000}"/>
          </ac:spMkLst>
        </pc:spChg>
      </pc:sldChg>
      <pc:sldChg chg="modSp mod">
        <pc:chgData name="Ed Nied" userId="e58597aa2e92a78a" providerId="LiveId" clId="{A444D1CD-50EE-44AF-82A9-98908E40D5EF}" dt="2026-08-12T18:28:13.887" v="3595" actId="20577"/>
        <pc:sldMkLst>
          <pc:docMk/>
          <pc:sldMk cId="0" sldId="281"/>
        </pc:sldMkLst>
        <pc:spChg chg="mod">
          <ac:chgData name="Ed Nied" userId="e58597aa2e92a78a" providerId="LiveId" clId="{A444D1CD-50EE-44AF-82A9-98908E40D5EF}" dt="2026-08-12T18:28:13.887" v="3595" actId="20577"/>
          <ac:spMkLst>
            <pc:docMk/>
            <pc:sldMk cId="0" sldId="281"/>
            <ac:spMk id="412" creationId="{00000000-0000-0000-0000-000000000000}"/>
          </ac:spMkLst>
        </pc:spChg>
      </pc:sldChg>
      <pc:sldChg chg="modSp mod">
        <pc:chgData name="Ed Nied" userId="e58597aa2e92a78a" providerId="LiveId" clId="{A444D1CD-50EE-44AF-82A9-98908E40D5EF}" dt="2026-08-12T18:29:54.229" v="3682" actId="20577"/>
        <pc:sldMkLst>
          <pc:docMk/>
          <pc:sldMk cId="0" sldId="282"/>
        </pc:sldMkLst>
        <pc:spChg chg="mod">
          <ac:chgData name="Ed Nied" userId="e58597aa2e92a78a" providerId="LiveId" clId="{A444D1CD-50EE-44AF-82A9-98908E40D5EF}" dt="2026-08-12T18:29:54.229" v="3682" actId="20577"/>
          <ac:spMkLst>
            <pc:docMk/>
            <pc:sldMk cId="0" sldId="282"/>
            <ac:spMk id="425" creationId="{00000000-0000-0000-0000-000000000000}"/>
          </ac:spMkLst>
        </pc:spChg>
      </pc:sldChg>
      <pc:sldChg chg="modSp mod">
        <pc:chgData name="Ed Nied" userId="e58597aa2e92a78a" providerId="LiveId" clId="{A444D1CD-50EE-44AF-82A9-98908E40D5EF}" dt="2026-08-11T21:02:10.656" v="2679" actId="20577"/>
        <pc:sldMkLst>
          <pc:docMk/>
          <pc:sldMk cId="0" sldId="284"/>
        </pc:sldMkLst>
        <pc:spChg chg="mod">
          <ac:chgData name="Ed Nied" userId="e58597aa2e92a78a" providerId="LiveId" clId="{A444D1CD-50EE-44AF-82A9-98908E40D5EF}" dt="2026-08-11T21:02:10.656" v="2679" actId="20577"/>
          <ac:spMkLst>
            <pc:docMk/>
            <pc:sldMk cId="0" sldId="284"/>
            <ac:spMk id="444" creationId="{00000000-0000-0000-0000-000000000000}"/>
          </ac:spMkLst>
        </pc:spChg>
      </pc:sldChg>
      <pc:sldChg chg="modSp mod">
        <pc:chgData name="Ed Nied" userId="e58597aa2e92a78a" providerId="LiveId" clId="{A444D1CD-50EE-44AF-82A9-98908E40D5EF}" dt="2026-08-11T21:04:26.531" v="2682" actId="20577"/>
        <pc:sldMkLst>
          <pc:docMk/>
          <pc:sldMk cId="0" sldId="285"/>
        </pc:sldMkLst>
        <pc:spChg chg="mod">
          <ac:chgData name="Ed Nied" userId="e58597aa2e92a78a" providerId="LiveId" clId="{A444D1CD-50EE-44AF-82A9-98908E40D5EF}" dt="2026-08-11T21:03:36.919" v="2680" actId="20577"/>
          <ac:spMkLst>
            <pc:docMk/>
            <pc:sldMk cId="0" sldId="285"/>
            <ac:spMk id="456" creationId="{00000000-0000-0000-0000-000000000000}"/>
          </ac:spMkLst>
        </pc:spChg>
        <pc:spChg chg="mod">
          <ac:chgData name="Ed Nied" userId="e58597aa2e92a78a" providerId="LiveId" clId="{A444D1CD-50EE-44AF-82A9-98908E40D5EF}" dt="2026-08-11T21:04:26.531" v="2682" actId="20577"/>
          <ac:spMkLst>
            <pc:docMk/>
            <pc:sldMk cId="0" sldId="285"/>
            <ac:spMk id="460"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3f97a376e20_0_169: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3" name="Google Shape;83;g3f97a376e20_0_16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0" name="Google Shape;90;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9" name="Google Shape;99;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2" name="Google Shape;122;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0" name="Google Shape;130;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a:t>Example of FD “worth”. House fire where saved 90% of structure, allowing for rebuild. Saved ~$100,000 of property, not to mention intangibles of heirlooms, pics, etc.</a:t>
            </a:r>
            <a:endParaRPr dirty="0"/>
          </a:p>
        </p:txBody>
      </p:sp>
      <p:sp>
        <p:nvSpPr>
          <p:cNvPr id="138" name="Google Shape;138;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1" name="Google Shape;151;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72" name="Google Shape;172;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97" name="Google Shape;197;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1" name="Google Shape;231;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3" name="Google Shape;243;p1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1" name="Google Shape;251;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63" name="Google Shape;263;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76" name="Google Shape;276;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88" name="Google Shape;288;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98" name="Google Shape;298;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10" name="Google Shape;310;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23" name="Google Shape;323;p1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30" name="Google Shape;330;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43" name="Google Shape;343;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56" name="Google Shape;356;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67" name="Google Shape;367;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p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78" name="Google Shape;378;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Google Shape;389;p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90" name="Google Shape;390;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p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00" name="Google Shape;400;p2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p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07" name="Google Shape;407;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Google Shape;418;p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19" name="Google Shape;419;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0"/>
        <p:cNvGrpSpPr/>
        <p:nvPr/>
      </p:nvGrpSpPr>
      <p:grpSpPr>
        <a:xfrm>
          <a:off x="0" y="0"/>
          <a:ext cx="0" cy="0"/>
          <a:chOff x="0" y="0"/>
          <a:chExt cx="0" cy="0"/>
        </a:xfrm>
      </p:grpSpPr>
      <p:sp>
        <p:nvSpPr>
          <p:cNvPr id="431" name="Google Shape;431;p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32" name="Google Shape;432;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39" name="Google Shape;439;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9"/>
        <p:cNvGrpSpPr/>
        <p:nvPr/>
      </p:nvGrpSpPr>
      <p:grpSpPr>
        <a:xfrm>
          <a:off x="0" y="0"/>
          <a:ext cx="0" cy="0"/>
          <a:chOff x="0" y="0"/>
          <a:chExt cx="0" cy="0"/>
        </a:xfrm>
      </p:grpSpPr>
      <p:sp>
        <p:nvSpPr>
          <p:cNvPr id="450" name="Google Shape;450;p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51" name="Google Shape;451;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Google Shape;463;p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64" name="Google Shape;464;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1"/>
        <p:cNvGrpSpPr/>
        <p:nvPr/>
      </p:nvGrpSpPr>
      <p:grpSpPr>
        <a:xfrm>
          <a:off x="0" y="0"/>
          <a:ext cx="0" cy="0"/>
          <a:chOff x="0" y="0"/>
          <a:chExt cx="0" cy="0"/>
        </a:xfrm>
      </p:grpSpPr>
      <p:sp>
        <p:nvSpPr>
          <p:cNvPr id="472" name="Google Shape;472;p3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73" name="Google Shape;473;p3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 name="Google Shape;14;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3"/>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3"/>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
        <p:nvSpPr>
          <p:cNvPr id="18" name="Google Shape;18;p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dk1"/>
              </a:buClr>
              <a:buSzPts val="4000"/>
              <a:buFont typeface="Calibri"/>
              <a:buNone/>
              <a:defRPr sz="4000" b="1"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00"/>
              </a:spcBef>
              <a:spcAft>
                <a:spcPts val="0"/>
              </a:spcAft>
              <a:buClr>
                <a:srgbClr val="888888"/>
              </a:buClr>
              <a:buSzPts val="2000"/>
              <a:buNone/>
              <a:defRPr sz="2000">
                <a:solidFill>
                  <a:srgbClr val="888888"/>
                </a:solidFill>
              </a:defRPr>
            </a:lvl1pPr>
            <a:lvl2pPr marL="914400" lvl="1" indent="-228600" algn="l">
              <a:lnSpc>
                <a:spcPct val="100000"/>
              </a:lnSpc>
              <a:spcBef>
                <a:spcPts val="360"/>
              </a:spcBef>
              <a:spcAft>
                <a:spcPts val="0"/>
              </a:spcAft>
              <a:buClr>
                <a:srgbClr val="888888"/>
              </a:buClr>
              <a:buSzPts val="1800"/>
              <a:buNone/>
              <a:defRPr sz="1800">
                <a:solidFill>
                  <a:srgbClr val="888888"/>
                </a:solidFill>
              </a:defRPr>
            </a:lvl2pPr>
            <a:lvl3pPr marL="1371600" lvl="2" indent="-228600" algn="l">
              <a:lnSpc>
                <a:spcPct val="100000"/>
              </a:lnSpc>
              <a:spcBef>
                <a:spcPts val="320"/>
              </a:spcBef>
              <a:spcAft>
                <a:spcPts val="0"/>
              </a:spcAft>
              <a:buClr>
                <a:srgbClr val="888888"/>
              </a:buClr>
              <a:buSzPts val="1600"/>
              <a:buNone/>
              <a:defRPr sz="1600">
                <a:solidFill>
                  <a:srgbClr val="888888"/>
                </a:solidFill>
              </a:defRPr>
            </a:lvl3pPr>
            <a:lvl4pPr marL="1828800" lvl="3" indent="-228600" algn="l">
              <a:lnSpc>
                <a:spcPct val="100000"/>
              </a:lnSpc>
              <a:spcBef>
                <a:spcPts val="280"/>
              </a:spcBef>
              <a:spcAft>
                <a:spcPts val="0"/>
              </a:spcAft>
              <a:buClr>
                <a:srgbClr val="888888"/>
              </a:buClr>
              <a:buSzPts val="1400"/>
              <a:buNone/>
              <a:defRPr sz="1400">
                <a:solidFill>
                  <a:srgbClr val="888888"/>
                </a:solidFill>
              </a:defRPr>
            </a:lvl4pPr>
            <a:lvl5pPr marL="2286000" lvl="4" indent="-228600" algn="l">
              <a:lnSpc>
                <a:spcPct val="100000"/>
              </a:lnSpc>
              <a:spcBef>
                <a:spcPts val="280"/>
              </a:spcBef>
              <a:spcAft>
                <a:spcPts val="0"/>
              </a:spcAft>
              <a:buClr>
                <a:srgbClr val="888888"/>
              </a:buClr>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sp>
        <p:nvSpPr>
          <p:cNvPr id="30" name="Google Shape;30;p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36" name="Google Shape;36;p6"/>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37" name="Google Shape;37;p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44" name="Google Shape;44;p7"/>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46" name="Google Shape;46;p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Clr>
                <a:schemeClr val="dk1"/>
              </a:buClr>
              <a:buSzPts val="3200"/>
              <a:buChar char="•"/>
              <a:defRPr sz="3200"/>
            </a:lvl1pPr>
            <a:lvl2pPr marL="914400" lvl="1" indent="-406400" algn="l">
              <a:lnSpc>
                <a:spcPct val="100000"/>
              </a:lnSpc>
              <a:spcBef>
                <a:spcPts val="560"/>
              </a:spcBef>
              <a:spcAft>
                <a:spcPts val="0"/>
              </a:spcAft>
              <a:buClr>
                <a:schemeClr val="dk1"/>
              </a:buClr>
              <a:buSzPts val="2800"/>
              <a:buChar char="–"/>
              <a:defRPr sz="2800"/>
            </a:lvl2pPr>
            <a:lvl3pPr marL="1371600" lvl="2" indent="-381000" algn="l">
              <a:lnSpc>
                <a:spcPct val="100000"/>
              </a:lnSpc>
              <a:spcBef>
                <a:spcPts val="480"/>
              </a:spcBef>
              <a:spcAft>
                <a:spcPts val="0"/>
              </a:spcAft>
              <a:buClr>
                <a:schemeClr val="dk1"/>
              </a:buClr>
              <a:buSzPts val="2400"/>
              <a:buChar char="•"/>
              <a:defRPr sz="2400"/>
            </a:lvl3pPr>
            <a:lvl4pPr marL="1828800" lvl="3" indent="-355600" algn="l">
              <a:lnSpc>
                <a:spcPct val="100000"/>
              </a:lnSpc>
              <a:spcBef>
                <a:spcPts val="400"/>
              </a:spcBef>
              <a:spcAft>
                <a:spcPts val="0"/>
              </a:spcAft>
              <a:buClr>
                <a:schemeClr val="dk1"/>
              </a:buClr>
              <a:buSzPts val="2000"/>
              <a:buChar char="–"/>
              <a:defRPr sz="2000"/>
            </a:lvl4pPr>
            <a:lvl5pPr marL="2286000" lvl="4" indent="-355600" algn="l">
              <a:lnSpc>
                <a:spcPct val="100000"/>
              </a:lnSpc>
              <a:spcBef>
                <a:spcPts val="400"/>
              </a:spcBef>
              <a:spcAft>
                <a:spcPts val="0"/>
              </a:spcAft>
              <a:buClr>
                <a:schemeClr val="dk1"/>
              </a:buClr>
              <a:buSzPts val="2000"/>
              <a:buChar char="»"/>
              <a:defRPr sz="2000"/>
            </a:lvl5pPr>
            <a:lvl6pPr marL="2743200" lvl="5" indent="-355600" algn="l">
              <a:lnSpc>
                <a:spcPct val="100000"/>
              </a:lnSpc>
              <a:spcBef>
                <a:spcPts val="400"/>
              </a:spcBef>
              <a:spcAft>
                <a:spcPts val="0"/>
              </a:spcAft>
              <a:buClr>
                <a:schemeClr val="dk1"/>
              </a:buClr>
              <a:buSzPts val="2000"/>
              <a:buChar char="•"/>
              <a:defRPr sz="2000"/>
            </a:lvl6pPr>
            <a:lvl7pPr marL="3200400" lvl="6" indent="-355600" algn="l">
              <a:lnSpc>
                <a:spcPct val="100000"/>
              </a:lnSpc>
              <a:spcBef>
                <a:spcPts val="400"/>
              </a:spcBef>
              <a:spcAft>
                <a:spcPts val="0"/>
              </a:spcAft>
              <a:buClr>
                <a:schemeClr val="dk1"/>
              </a:buClr>
              <a:buSzPts val="2000"/>
              <a:buChar char="•"/>
              <a:defRPr sz="2000"/>
            </a:lvl7pPr>
            <a:lvl8pPr marL="3657600" lvl="7" indent="-355600" algn="l">
              <a:lnSpc>
                <a:spcPct val="100000"/>
              </a:lnSpc>
              <a:spcBef>
                <a:spcPts val="400"/>
              </a:spcBef>
              <a:spcAft>
                <a:spcPts val="0"/>
              </a:spcAft>
              <a:buClr>
                <a:schemeClr val="dk1"/>
              </a:buClr>
              <a:buSzPts val="2000"/>
              <a:buChar char="•"/>
              <a:defRPr sz="2000"/>
            </a:lvl8pPr>
            <a:lvl9pPr marL="4114800" lvl="8" indent="-355600" algn="l">
              <a:lnSpc>
                <a:spcPct val="100000"/>
              </a:lnSpc>
              <a:spcBef>
                <a:spcPts val="4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58" name="Google Shape;58;p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10"/>
          <p:cNvSpPr>
            <a:spLocks noGrp="1"/>
          </p:cNvSpPr>
          <p:nvPr>
            <p:ph type="pic" idx="2"/>
          </p:nvPr>
        </p:nvSpPr>
        <p:spPr>
          <a:xfrm>
            <a:off x="1792288" y="612775"/>
            <a:ext cx="5486400" cy="4114800"/>
          </a:xfrm>
          <a:prstGeom prst="rect">
            <a:avLst/>
          </a:prstGeom>
          <a:noFill/>
          <a:ln>
            <a:noFill/>
          </a:ln>
        </p:spPr>
      </p:sp>
      <p:sp>
        <p:nvSpPr>
          <p:cNvPr id="64" name="Google Shape;64;p10"/>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65" name="Google Shape;65;p1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Generated (g3f97a376e20_17_0)">
  <p:cSld name="Generated (g3f97a376e20_17_0)">
    <p:spTree>
      <p:nvGrpSpPr>
        <p:cNvPr id="1" name="Shape 8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3.jp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4"/>
        <p:cNvGrpSpPr/>
        <p:nvPr/>
      </p:nvGrpSpPr>
      <p:grpSpPr>
        <a:xfrm>
          <a:off x="0" y="0"/>
          <a:ext cx="0" cy="0"/>
          <a:chOff x="0" y="0"/>
          <a:chExt cx="0" cy="0"/>
        </a:xfrm>
      </p:grpSpPr>
      <p:pic>
        <p:nvPicPr>
          <p:cNvPr id="85" name="Google Shape;85;p14"/>
          <p:cNvPicPr preferRelativeResize="0"/>
          <p:nvPr/>
        </p:nvPicPr>
        <p:blipFill rotWithShape="1">
          <a:blip r:embed="rId4">
            <a:alphaModFix/>
          </a:blip>
          <a:srcRect/>
          <a:stretch/>
        </p:blipFill>
        <p:spPr>
          <a:xfrm>
            <a:off x="4014300" y="419100"/>
            <a:ext cx="4163400" cy="4419600"/>
          </a:xfrm>
          <a:prstGeom prst="rect">
            <a:avLst/>
          </a:prstGeom>
          <a:noFill/>
          <a:ln>
            <a:noFill/>
          </a:ln>
        </p:spPr>
      </p:pic>
      <p:sp>
        <p:nvSpPr>
          <p:cNvPr id="86" name="Google Shape;86;p14"/>
          <p:cNvSpPr txBox="1"/>
          <p:nvPr/>
        </p:nvSpPr>
        <p:spPr>
          <a:xfrm>
            <a:off x="2140506" y="4724400"/>
            <a:ext cx="7911000" cy="9525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US" sz="5400" b="1">
                <a:solidFill>
                  <a:srgbClr val="F8FAFC"/>
                </a:solidFill>
                <a:latin typeface="Merriweather"/>
                <a:ea typeface="Merriweather"/>
                <a:cs typeface="Merriweather"/>
                <a:sym typeface="Merriweather"/>
              </a:rPr>
              <a:t>Mescal-J6 Fire District</a:t>
            </a:r>
            <a:endParaRPr sz="5400" b="1">
              <a:solidFill>
                <a:srgbClr val="F8FAFC"/>
              </a:solidFill>
              <a:latin typeface="Merriweather"/>
              <a:ea typeface="Merriweather"/>
              <a:cs typeface="Merriweather"/>
              <a:sym typeface="Merriweather"/>
            </a:endParaRPr>
          </a:p>
        </p:txBody>
      </p:sp>
      <p:sp>
        <p:nvSpPr>
          <p:cNvPr id="87" name="Google Shape;87;p14"/>
          <p:cNvSpPr txBox="1"/>
          <p:nvPr/>
        </p:nvSpPr>
        <p:spPr>
          <a:xfrm>
            <a:off x="2328888" y="5676900"/>
            <a:ext cx="7534200" cy="5715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US" sz="2400" b="0">
                <a:solidFill>
                  <a:srgbClr val="94A3B8"/>
                </a:solidFill>
                <a:latin typeface="DM Sans"/>
                <a:ea typeface="DM Sans"/>
                <a:cs typeface="DM Sans"/>
                <a:sym typeface="DM Sans"/>
              </a:rPr>
              <a:t>Strategic Plan Update 2026</a:t>
            </a:r>
            <a:endParaRPr sz="2400" b="0">
              <a:solidFill>
                <a:srgbClr val="94A3B8"/>
              </a:solidFill>
              <a:latin typeface="DM Sans"/>
              <a:ea typeface="DM Sans"/>
              <a:cs typeface="DM Sans"/>
              <a:sym typeface="DM San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Shape 91"/>
        <p:cNvGrpSpPr/>
        <p:nvPr/>
      </p:nvGrpSpPr>
      <p:grpSpPr>
        <a:xfrm>
          <a:off x="0" y="0"/>
          <a:ext cx="0" cy="0"/>
          <a:chOff x="0" y="0"/>
          <a:chExt cx="0" cy="0"/>
        </a:xfrm>
      </p:grpSpPr>
      <p:pic>
        <p:nvPicPr>
          <p:cNvPr id="92" name="Google Shape;92;p15" title="11076.jpg"/>
          <p:cNvPicPr preferRelativeResize="0"/>
          <p:nvPr/>
        </p:nvPicPr>
        <p:blipFill rotWithShape="1">
          <a:blip r:embed="rId3">
            <a:alphaModFix/>
          </a:blip>
          <a:srcRect l="2499" r="2499"/>
          <a:stretch/>
        </p:blipFill>
        <p:spPr>
          <a:xfrm>
            <a:off x="6286500" y="1676400"/>
            <a:ext cx="5429250" cy="4286250"/>
          </a:xfrm>
          <a:prstGeom prst="rect">
            <a:avLst/>
          </a:prstGeom>
          <a:noFill/>
          <a:ln>
            <a:noFill/>
          </a:ln>
        </p:spPr>
      </p:pic>
      <p:sp>
        <p:nvSpPr>
          <p:cNvPr id="93" name="Google Shape;93;p15"/>
          <p:cNvSpPr txBox="1"/>
          <p:nvPr/>
        </p:nvSpPr>
        <p:spPr>
          <a:xfrm>
            <a:off x="476250" y="1676400"/>
            <a:ext cx="5429250" cy="257175"/>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1" i="0" u="none" strike="noStrike" cap="none">
                <a:solidFill>
                  <a:srgbClr val="334155"/>
                </a:solidFill>
                <a:latin typeface="DM Sans"/>
                <a:ea typeface="DM Sans"/>
                <a:cs typeface="DM Sans"/>
                <a:sym typeface="DM Sans"/>
              </a:rPr>
              <a:t>The Core Process:</a:t>
            </a:r>
            <a:endParaRPr sz="1400" b="0" i="0" u="none" strike="noStrike" cap="none">
              <a:solidFill>
                <a:srgbClr val="000000"/>
              </a:solidFill>
              <a:latin typeface="Arial"/>
              <a:ea typeface="Arial"/>
              <a:cs typeface="Arial"/>
              <a:sym typeface="Arial"/>
            </a:endParaRPr>
          </a:p>
        </p:txBody>
      </p:sp>
      <p:sp>
        <p:nvSpPr>
          <p:cNvPr id="94" name="Google Shape;94;p15"/>
          <p:cNvSpPr txBox="1"/>
          <p:nvPr/>
        </p:nvSpPr>
        <p:spPr>
          <a:xfrm>
            <a:off x="476250" y="2047875"/>
            <a:ext cx="5429250" cy="771525"/>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0" i="0" u="none" strike="noStrike" cap="none">
                <a:solidFill>
                  <a:srgbClr val="334155"/>
                </a:solidFill>
                <a:latin typeface="DM Sans"/>
                <a:ea typeface="DM Sans"/>
                <a:cs typeface="DM Sans"/>
                <a:sym typeface="DM Sans"/>
              </a:rPr>
              <a:t>The process of an organization deciding their direction, objectives and priorities, and then aligning their resources to accomplish the actions necessary to meeting them.</a:t>
            </a:r>
            <a:endParaRPr sz="1400" b="0" i="0" u="none" strike="noStrike" cap="none">
              <a:solidFill>
                <a:srgbClr val="000000"/>
              </a:solidFill>
              <a:latin typeface="Arial"/>
              <a:ea typeface="Arial"/>
              <a:cs typeface="Arial"/>
              <a:sym typeface="Arial"/>
            </a:endParaRPr>
          </a:p>
        </p:txBody>
      </p:sp>
      <p:sp>
        <p:nvSpPr>
          <p:cNvPr id="95" name="Google Shape;95;p15"/>
          <p:cNvSpPr txBox="1"/>
          <p:nvPr/>
        </p:nvSpPr>
        <p:spPr>
          <a:xfrm>
            <a:off x="476250" y="3133725"/>
            <a:ext cx="5429250" cy="771525"/>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0" i="0" u="none" strike="noStrike" cap="none">
                <a:solidFill>
                  <a:srgbClr val="334155"/>
                </a:solidFill>
                <a:latin typeface="DM Sans"/>
                <a:ea typeface="DM Sans"/>
                <a:cs typeface="DM Sans"/>
                <a:sym typeface="DM Sans"/>
              </a:rPr>
              <a:t>Strategic planning is the process of documenting and establishing a direction for your organization – by assessing both where you are and where you’re going.</a:t>
            </a:r>
            <a:endParaRPr sz="1400" b="0" i="0" u="none" strike="noStrike" cap="none">
              <a:solidFill>
                <a:srgbClr val="000000"/>
              </a:solidFill>
              <a:latin typeface="Arial"/>
              <a:ea typeface="Arial"/>
              <a:cs typeface="Arial"/>
              <a:sym typeface="Arial"/>
            </a:endParaRPr>
          </a:p>
        </p:txBody>
      </p:sp>
      <p:sp>
        <p:nvSpPr>
          <p:cNvPr id="96" name="Google Shape;96;p15"/>
          <p:cNvSpPr txBox="1"/>
          <p:nvPr/>
        </p:nvSpPr>
        <p:spPr>
          <a:xfrm>
            <a:off x="476250" y="476250"/>
            <a:ext cx="11715750" cy="495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150"/>
              <a:buFont typeface="Arial"/>
              <a:buNone/>
            </a:pPr>
            <a:r>
              <a:rPr lang="en-US" sz="3150" b="1" i="0" u="none" strike="noStrike" cap="none">
                <a:solidFill>
                  <a:srgbClr val="0F172A"/>
                </a:solidFill>
                <a:latin typeface="Merriweather"/>
                <a:ea typeface="Merriweather"/>
                <a:cs typeface="Merriweather"/>
                <a:sym typeface="Merriweather"/>
              </a:rPr>
              <a:t>Review: What is </a:t>
            </a:r>
            <a:r>
              <a:rPr lang="en-US" sz="3150" b="1" i="0" u="none" strike="noStrike" cap="none">
                <a:solidFill>
                  <a:srgbClr val="B91C1C"/>
                </a:solidFill>
                <a:latin typeface="Merriweather"/>
                <a:ea typeface="Merriweather"/>
                <a:cs typeface="Merriweather"/>
                <a:sym typeface="Merriweather"/>
              </a:rPr>
              <a:t>Strategic Planning?</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F172A"/>
        </a:solidFill>
        <a:effectLst/>
      </p:bgPr>
    </p:bg>
    <p:spTree>
      <p:nvGrpSpPr>
        <p:cNvPr id="1" name="Shape 100"/>
        <p:cNvGrpSpPr/>
        <p:nvPr/>
      </p:nvGrpSpPr>
      <p:grpSpPr>
        <a:xfrm>
          <a:off x="0" y="0"/>
          <a:ext cx="0" cy="0"/>
          <a:chOff x="0" y="0"/>
          <a:chExt cx="0" cy="0"/>
        </a:xfrm>
      </p:grpSpPr>
      <p:sp>
        <p:nvSpPr>
          <p:cNvPr id="101" name="Google Shape;101;p16"/>
          <p:cNvSpPr txBox="1"/>
          <p:nvPr/>
        </p:nvSpPr>
        <p:spPr>
          <a:xfrm>
            <a:off x="1095375" y="1762125"/>
            <a:ext cx="10239375" cy="2857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500"/>
              <a:buFont typeface="Arial"/>
              <a:buNone/>
            </a:pPr>
            <a:r>
              <a:rPr lang="en-US" sz="1500" b="0" i="0" u="none" strike="noStrike" cap="none">
                <a:solidFill>
                  <a:srgbClr val="CBD5E1"/>
                </a:solidFill>
                <a:latin typeface="DM Sans"/>
                <a:ea typeface="DM Sans"/>
                <a:cs typeface="DM Sans"/>
                <a:sym typeface="DM Sans"/>
              </a:rPr>
              <a:t>Provides future direction for members and the community.</a:t>
            </a:r>
            <a:endParaRPr sz="1400" b="0" i="0" u="none" strike="noStrike" cap="none">
              <a:solidFill>
                <a:srgbClr val="000000"/>
              </a:solidFill>
              <a:latin typeface="Arial"/>
              <a:ea typeface="Arial"/>
              <a:cs typeface="Arial"/>
              <a:sym typeface="Arial"/>
            </a:endParaRPr>
          </a:p>
        </p:txBody>
      </p:sp>
      <p:sp>
        <p:nvSpPr>
          <p:cNvPr id="102" name="Google Shape;102;p16"/>
          <p:cNvSpPr txBox="1"/>
          <p:nvPr/>
        </p:nvSpPr>
        <p:spPr>
          <a:xfrm>
            <a:off x="1095375" y="2219325"/>
            <a:ext cx="10239375" cy="2857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500"/>
              <a:buFont typeface="Arial"/>
              <a:buNone/>
            </a:pPr>
            <a:r>
              <a:rPr lang="en-US" sz="1500" b="0" i="0" u="none" strike="noStrike" cap="none">
                <a:solidFill>
                  <a:srgbClr val="CBD5E1"/>
                </a:solidFill>
                <a:latin typeface="DM Sans"/>
                <a:ea typeface="DM Sans"/>
                <a:cs typeface="DM Sans"/>
                <a:sym typeface="DM Sans"/>
              </a:rPr>
              <a:t>Ability to make decisions based on forecasted issues that directly affect the district.</a:t>
            </a:r>
            <a:endParaRPr sz="1400" b="0" i="0" u="none" strike="noStrike" cap="none">
              <a:solidFill>
                <a:srgbClr val="000000"/>
              </a:solidFill>
              <a:latin typeface="Arial"/>
              <a:ea typeface="Arial"/>
              <a:cs typeface="Arial"/>
              <a:sym typeface="Arial"/>
            </a:endParaRPr>
          </a:p>
        </p:txBody>
      </p:sp>
      <p:sp>
        <p:nvSpPr>
          <p:cNvPr id="103" name="Google Shape;103;p16"/>
          <p:cNvSpPr txBox="1"/>
          <p:nvPr/>
        </p:nvSpPr>
        <p:spPr>
          <a:xfrm>
            <a:off x="1095375" y="2676525"/>
            <a:ext cx="10239375" cy="2857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500"/>
              <a:buFont typeface="Arial"/>
              <a:buNone/>
            </a:pPr>
            <a:r>
              <a:rPr lang="en-US" sz="1500" b="0" i="0" u="none" strike="noStrike" cap="none">
                <a:solidFill>
                  <a:srgbClr val="CBD5E1"/>
                </a:solidFill>
                <a:latin typeface="DM Sans"/>
                <a:ea typeface="DM Sans"/>
                <a:cs typeface="DM Sans"/>
                <a:sym typeface="DM Sans"/>
              </a:rPr>
              <a:t>The opportunity to solve major district problems.</a:t>
            </a:r>
            <a:endParaRPr sz="1400" b="0" i="0" u="none" strike="noStrike" cap="none">
              <a:solidFill>
                <a:srgbClr val="000000"/>
              </a:solidFill>
              <a:latin typeface="Arial"/>
              <a:ea typeface="Arial"/>
              <a:cs typeface="Arial"/>
              <a:sym typeface="Arial"/>
            </a:endParaRPr>
          </a:p>
        </p:txBody>
      </p:sp>
      <p:sp>
        <p:nvSpPr>
          <p:cNvPr id="104" name="Google Shape;104;p16"/>
          <p:cNvSpPr txBox="1"/>
          <p:nvPr/>
        </p:nvSpPr>
        <p:spPr>
          <a:xfrm>
            <a:off x="1095375" y="3133725"/>
            <a:ext cx="10239375" cy="2857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500"/>
              <a:buFont typeface="Arial"/>
              <a:buNone/>
            </a:pPr>
            <a:r>
              <a:rPr lang="en-US" sz="1500" b="0" i="0" u="none" strike="noStrike" cap="none">
                <a:solidFill>
                  <a:srgbClr val="CBD5E1"/>
                </a:solidFill>
                <a:latin typeface="DM Sans"/>
                <a:ea typeface="DM Sans"/>
                <a:cs typeface="DM Sans"/>
                <a:sym typeface="DM Sans"/>
              </a:rPr>
              <a:t>Chance to discover currently unknown issues, internal and external.</a:t>
            </a:r>
            <a:endParaRPr sz="1400" b="0" i="0" u="none" strike="noStrike" cap="none">
              <a:solidFill>
                <a:srgbClr val="000000"/>
              </a:solidFill>
              <a:latin typeface="Arial"/>
              <a:ea typeface="Arial"/>
              <a:cs typeface="Arial"/>
              <a:sym typeface="Arial"/>
            </a:endParaRPr>
          </a:p>
        </p:txBody>
      </p:sp>
      <p:sp>
        <p:nvSpPr>
          <p:cNvPr id="105" name="Google Shape;105;p16"/>
          <p:cNvSpPr txBox="1"/>
          <p:nvPr/>
        </p:nvSpPr>
        <p:spPr>
          <a:xfrm>
            <a:off x="1095375" y="3590925"/>
            <a:ext cx="10239375" cy="2857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500"/>
              <a:buFont typeface="Arial"/>
              <a:buNone/>
            </a:pPr>
            <a:r>
              <a:rPr lang="en-US" sz="1500" b="0" i="0" u="none" strike="noStrike" cap="none">
                <a:solidFill>
                  <a:srgbClr val="CBD5E1"/>
                </a:solidFill>
                <a:latin typeface="DM Sans"/>
                <a:ea typeface="DM Sans"/>
                <a:cs typeface="DM Sans"/>
                <a:sym typeface="DM Sans"/>
              </a:rPr>
              <a:t>Using a community-based approach, build credibility with external and internal stakeholders.</a:t>
            </a:r>
            <a:endParaRPr sz="1400" b="0" i="0" u="none" strike="noStrike" cap="none">
              <a:solidFill>
                <a:srgbClr val="000000"/>
              </a:solidFill>
              <a:latin typeface="Arial"/>
              <a:ea typeface="Arial"/>
              <a:cs typeface="Arial"/>
              <a:sym typeface="Arial"/>
            </a:endParaRPr>
          </a:p>
        </p:txBody>
      </p:sp>
      <p:sp>
        <p:nvSpPr>
          <p:cNvPr id="106" name="Google Shape;106;p16"/>
          <p:cNvSpPr txBox="1"/>
          <p:nvPr/>
        </p:nvSpPr>
        <p:spPr>
          <a:xfrm>
            <a:off x="1095375" y="4048125"/>
            <a:ext cx="10239375" cy="2857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500"/>
              <a:buFont typeface="Arial"/>
              <a:buNone/>
            </a:pPr>
            <a:r>
              <a:rPr lang="en-US" sz="1500" b="0" i="0" u="none" strike="noStrike" cap="none">
                <a:solidFill>
                  <a:srgbClr val="CBD5E1"/>
                </a:solidFill>
                <a:latin typeface="DM Sans"/>
                <a:ea typeface="DM Sans"/>
                <a:cs typeface="DM Sans"/>
                <a:sym typeface="DM Sans"/>
              </a:rPr>
              <a:t>Helps keep the district from making reactive decisions to making proactive decisions.</a:t>
            </a:r>
            <a:endParaRPr sz="1400" b="0" i="0" u="none" strike="noStrike" cap="none">
              <a:solidFill>
                <a:srgbClr val="000000"/>
              </a:solidFill>
              <a:latin typeface="Arial"/>
              <a:ea typeface="Arial"/>
              <a:cs typeface="Arial"/>
              <a:sym typeface="Arial"/>
            </a:endParaRPr>
          </a:p>
        </p:txBody>
      </p:sp>
      <p:sp>
        <p:nvSpPr>
          <p:cNvPr id="107" name="Google Shape;107;p16"/>
          <p:cNvSpPr txBox="1"/>
          <p:nvPr/>
        </p:nvSpPr>
        <p:spPr>
          <a:xfrm>
            <a:off x="1095375" y="4505325"/>
            <a:ext cx="10239375" cy="2857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500"/>
              <a:buFont typeface="Arial"/>
              <a:buNone/>
            </a:pPr>
            <a:r>
              <a:rPr lang="en-US" sz="1500" b="0" i="0" u="none" strike="noStrike" cap="none">
                <a:solidFill>
                  <a:srgbClr val="CBD5E1"/>
                </a:solidFill>
                <a:latin typeface="DM Sans"/>
                <a:ea typeface="DM Sans"/>
                <a:cs typeface="DM Sans"/>
                <a:sym typeface="DM Sans"/>
              </a:rPr>
              <a:t>Improve overall district performance.</a:t>
            </a:r>
            <a:endParaRPr sz="1400" b="0" i="0" u="none" strike="noStrike" cap="none">
              <a:solidFill>
                <a:srgbClr val="000000"/>
              </a:solidFill>
              <a:latin typeface="Arial"/>
              <a:ea typeface="Arial"/>
              <a:cs typeface="Arial"/>
              <a:sym typeface="Arial"/>
            </a:endParaRPr>
          </a:p>
        </p:txBody>
      </p:sp>
      <p:sp>
        <p:nvSpPr>
          <p:cNvPr id="108" name="Google Shape;108;p16"/>
          <p:cNvSpPr txBox="1"/>
          <p:nvPr/>
        </p:nvSpPr>
        <p:spPr>
          <a:xfrm>
            <a:off x="1095375" y="4962525"/>
            <a:ext cx="10239375" cy="2857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500"/>
              <a:buFont typeface="Arial"/>
              <a:buNone/>
            </a:pPr>
            <a:r>
              <a:rPr lang="en-US" sz="1500" b="0" i="0" u="none" strike="noStrike" cap="none">
                <a:solidFill>
                  <a:srgbClr val="CBD5E1"/>
                </a:solidFill>
                <a:latin typeface="DM Sans"/>
                <a:ea typeface="DM Sans"/>
                <a:cs typeface="DM Sans"/>
                <a:sym typeface="DM Sans"/>
              </a:rPr>
              <a:t>Develop a coherent and defensible basis for decision making.</a:t>
            </a:r>
            <a:endParaRPr sz="1400" b="0" i="0" u="none" strike="noStrike" cap="none">
              <a:solidFill>
                <a:srgbClr val="000000"/>
              </a:solidFill>
              <a:latin typeface="Arial"/>
              <a:ea typeface="Arial"/>
              <a:cs typeface="Arial"/>
              <a:sym typeface="Arial"/>
            </a:endParaRPr>
          </a:p>
        </p:txBody>
      </p:sp>
      <p:sp>
        <p:nvSpPr>
          <p:cNvPr id="109" name="Google Shape;109;p16"/>
          <p:cNvSpPr txBox="1"/>
          <p:nvPr/>
        </p:nvSpPr>
        <p:spPr>
          <a:xfrm>
            <a:off x="1095375" y="5419725"/>
            <a:ext cx="10239375" cy="2857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500"/>
              <a:buFont typeface="Arial"/>
              <a:buNone/>
            </a:pPr>
            <a:r>
              <a:rPr lang="en-US" sz="1500" b="0" i="0" u="none" strike="noStrike" cap="none">
                <a:solidFill>
                  <a:srgbClr val="CBD5E1"/>
                </a:solidFill>
                <a:latin typeface="DM Sans"/>
                <a:ea typeface="DM Sans"/>
                <a:cs typeface="DM Sans"/>
                <a:sym typeface="DM Sans"/>
              </a:rPr>
              <a:t>Develop a budget that is based on the strategic plan.</a:t>
            </a:r>
            <a:endParaRPr sz="1400" b="0" i="0" u="none" strike="noStrike" cap="none">
              <a:solidFill>
                <a:srgbClr val="000000"/>
              </a:solidFill>
              <a:latin typeface="Arial"/>
              <a:ea typeface="Arial"/>
              <a:cs typeface="Arial"/>
              <a:sym typeface="Arial"/>
            </a:endParaRPr>
          </a:p>
        </p:txBody>
      </p:sp>
      <p:sp>
        <p:nvSpPr>
          <p:cNvPr id="110" name="Google Shape;110;p16"/>
          <p:cNvSpPr txBox="1"/>
          <p:nvPr/>
        </p:nvSpPr>
        <p:spPr>
          <a:xfrm>
            <a:off x="476250" y="476250"/>
            <a:ext cx="11715750" cy="495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150"/>
              <a:buFont typeface="Arial"/>
              <a:buNone/>
            </a:pPr>
            <a:r>
              <a:rPr lang="en-US" sz="3150" b="1" i="0" u="none" strike="noStrike" cap="none">
                <a:solidFill>
                  <a:srgbClr val="F8FAFC"/>
                </a:solidFill>
                <a:latin typeface="Merriweather"/>
                <a:ea typeface="Merriweather"/>
                <a:cs typeface="Merriweather"/>
                <a:sym typeface="Merriweather"/>
              </a:rPr>
              <a:t>Benefits of a Comprehensive </a:t>
            </a:r>
            <a:r>
              <a:rPr lang="en-US" sz="3150" b="1" i="0" u="none" strike="noStrike" cap="none">
                <a:solidFill>
                  <a:srgbClr val="F59E0B"/>
                </a:solidFill>
                <a:latin typeface="Merriweather"/>
                <a:ea typeface="Merriweather"/>
                <a:cs typeface="Merriweather"/>
                <a:sym typeface="Merriweather"/>
              </a:rPr>
              <a:t>Strategic Plan</a:t>
            </a:r>
            <a:endParaRPr sz="1400" b="0" i="0" u="none" strike="noStrike" cap="none">
              <a:solidFill>
                <a:srgbClr val="000000"/>
              </a:solidFill>
              <a:latin typeface="Arial"/>
              <a:ea typeface="Arial"/>
              <a:cs typeface="Arial"/>
              <a:sym typeface="Arial"/>
            </a:endParaRPr>
          </a:p>
        </p:txBody>
      </p:sp>
      <p:pic>
        <p:nvPicPr>
          <p:cNvPr id="111" name="Google Shape;111;p16" descr="image.png"/>
          <p:cNvPicPr preferRelativeResize="0"/>
          <p:nvPr/>
        </p:nvPicPr>
        <p:blipFill rotWithShape="1">
          <a:blip r:embed="rId3">
            <a:alphaModFix/>
          </a:blip>
          <a:srcRect/>
          <a:stretch/>
        </p:blipFill>
        <p:spPr>
          <a:xfrm>
            <a:off x="857250" y="1781175"/>
            <a:ext cx="95250" cy="200025"/>
          </a:xfrm>
          <a:prstGeom prst="rect">
            <a:avLst/>
          </a:prstGeom>
          <a:noFill/>
          <a:ln>
            <a:noFill/>
          </a:ln>
        </p:spPr>
      </p:pic>
      <p:pic>
        <p:nvPicPr>
          <p:cNvPr id="112" name="Google Shape;112;p16" descr="image.png"/>
          <p:cNvPicPr preferRelativeResize="0"/>
          <p:nvPr/>
        </p:nvPicPr>
        <p:blipFill rotWithShape="1">
          <a:blip r:embed="rId3">
            <a:alphaModFix/>
          </a:blip>
          <a:srcRect/>
          <a:stretch/>
        </p:blipFill>
        <p:spPr>
          <a:xfrm>
            <a:off x="857250" y="2238375"/>
            <a:ext cx="95250" cy="200025"/>
          </a:xfrm>
          <a:prstGeom prst="rect">
            <a:avLst/>
          </a:prstGeom>
          <a:noFill/>
          <a:ln>
            <a:noFill/>
          </a:ln>
        </p:spPr>
      </p:pic>
      <p:pic>
        <p:nvPicPr>
          <p:cNvPr id="113" name="Google Shape;113;p16" descr="image.png"/>
          <p:cNvPicPr preferRelativeResize="0"/>
          <p:nvPr/>
        </p:nvPicPr>
        <p:blipFill rotWithShape="1">
          <a:blip r:embed="rId3">
            <a:alphaModFix/>
          </a:blip>
          <a:srcRect/>
          <a:stretch/>
        </p:blipFill>
        <p:spPr>
          <a:xfrm>
            <a:off x="857250" y="2695575"/>
            <a:ext cx="95250" cy="200025"/>
          </a:xfrm>
          <a:prstGeom prst="rect">
            <a:avLst/>
          </a:prstGeom>
          <a:noFill/>
          <a:ln>
            <a:noFill/>
          </a:ln>
        </p:spPr>
      </p:pic>
      <p:pic>
        <p:nvPicPr>
          <p:cNvPr id="114" name="Google Shape;114;p16" descr="image.png"/>
          <p:cNvPicPr preferRelativeResize="0"/>
          <p:nvPr/>
        </p:nvPicPr>
        <p:blipFill rotWithShape="1">
          <a:blip r:embed="rId3">
            <a:alphaModFix/>
          </a:blip>
          <a:srcRect/>
          <a:stretch/>
        </p:blipFill>
        <p:spPr>
          <a:xfrm>
            <a:off x="857250" y="3152775"/>
            <a:ext cx="95250" cy="200025"/>
          </a:xfrm>
          <a:prstGeom prst="rect">
            <a:avLst/>
          </a:prstGeom>
          <a:noFill/>
          <a:ln>
            <a:noFill/>
          </a:ln>
        </p:spPr>
      </p:pic>
      <p:pic>
        <p:nvPicPr>
          <p:cNvPr id="115" name="Google Shape;115;p16" descr="image.png"/>
          <p:cNvPicPr preferRelativeResize="0"/>
          <p:nvPr/>
        </p:nvPicPr>
        <p:blipFill rotWithShape="1">
          <a:blip r:embed="rId3">
            <a:alphaModFix/>
          </a:blip>
          <a:srcRect/>
          <a:stretch/>
        </p:blipFill>
        <p:spPr>
          <a:xfrm>
            <a:off x="857250" y="3609975"/>
            <a:ext cx="95250" cy="200025"/>
          </a:xfrm>
          <a:prstGeom prst="rect">
            <a:avLst/>
          </a:prstGeom>
          <a:noFill/>
          <a:ln>
            <a:noFill/>
          </a:ln>
        </p:spPr>
      </p:pic>
      <p:pic>
        <p:nvPicPr>
          <p:cNvPr id="116" name="Google Shape;116;p16" descr="image.png"/>
          <p:cNvPicPr preferRelativeResize="0"/>
          <p:nvPr/>
        </p:nvPicPr>
        <p:blipFill rotWithShape="1">
          <a:blip r:embed="rId3">
            <a:alphaModFix/>
          </a:blip>
          <a:srcRect/>
          <a:stretch/>
        </p:blipFill>
        <p:spPr>
          <a:xfrm>
            <a:off x="857250" y="4067175"/>
            <a:ext cx="95250" cy="200025"/>
          </a:xfrm>
          <a:prstGeom prst="rect">
            <a:avLst/>
          </a:prstGeom>
          <a:noFill/>
          <a:ln>
            <a:noFill/>
          </a:ln>
        </p:spPr>
      </p:pic>
      <p:pic>
        <p:nvPicPr>
          <p:cNvPr id="117" name="Google Shape;117;p16" descr="image.png"/>
          <p:cNvPicPr preferRelativeResize="0"/>
          <p:nvPr/>
        </p:nvPicPr>
        <p:blipFill rotWithShape="1">
          <a:blip r:embed="rId3">
            <a:alphaModFix/>
          </a:blip>
          <a:srcRect/>
          <a:stretch/>
        </p:blipFill>
        <p:spPr>
          <a:xfrm>
            <a:off x="857250" y="4524375"/>
            <a:ext cx="95250" cy="200025"/>
          </a:xfrm>
          <a:prstGeom prst="rect">
            <a:avLst/>
          </a:prstGeom>
          <a:noFill/>
          <a:ln>
            <a:noFill/>
          </a:ln>
        </p:spPr>
      </p:pic>
      <p:pic>
        <p:nvPicPr>
          <p:cNvPr id="118" name="Google Shape;118;p16" descr="image.png"/>
          <p:cNvPicPr preferRelativeResize="0"/>
          <p:nvPr/>
        </p:nvPicPr>
        <p:blipFill rotWithShape="1">
          <a:blip r:embed="rId3">
            <a:alphaModFix/>
          </a:blip>
          <a:srcRect/>
          <a:stretch/>
        </p:blipFill>
        <p:spPr>
          <a:xfrm>
            <a:off x="857250" y="4981575"/>
            <a:ext cx="95250" cy="200025"/>
          </a:xfrm>
          <a:prstGeom prst="rect">
            <a:avLst/>
          </a:prstGeom>
          <a:noFill/>
          <a:ln>
            <a:noFill/>
          </a:ln>
        </p:spPr>
      </p:pic>
      <p:pic>
        <p:nvPicPr>
          <p:cNvPr id="119" name="Google Shape;119;p16" descr="image.png"/>
          <p:cNvPicPr preferRelativeResize="0"/>
          <p:nvPr/>
        </p:nvPicPr>
        <p:blipFill rotWithShape="1">
          <a:blip r:embed="rId3">
            <a:alphaModFix/>
          </a:blip>
          <a:srcRect/>
          <a:stretch/>
        </p:blipFill>
        <p:spPr>
          <a:xfrm>
            <a:off x="857250" y="5438775"/>
            <a:ext cx="95250" cy="2000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Shape 123"/>
        <p:cNvGrpSpPr/>
        <p:nvPr/>
      </p:nvGrpSpPr>
      <p:grpSpPr>
        <a:xfrm>
          <a:off x="0" y="0"/>
          <a:ext cx="0" cy="0"/>
          <a:chOff x="0" y="0"/>
          <a:chExt cx="0" cy="0"/>
        </a:xfrm>
      </p:grpSpPr>
      <p:sp>
        <p:nvSpPr>
          <p:cNvPr id="124" name="Google Shape;124;p17"/>
          <p:cNvSpPr txBox="1"/>
          <p:nvPr/>
        </p:nvSpPr>
        <p:spPr>
          <a:xfrm>
            <a:off x="1700212" y="1533525"/>
            <a:ext cx="8791575" cy="5401479"/>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Clr>
                <a:srgbClr val="000000"/>
              </a:buClr>
              <a:buSzPts val="2400"/>
              <a:buFont typeface="Arial"/>
              <a:buNone/>
            </a:pPr>
            <a:r>
              <a:rPr lang="en-US" sz="2400" b="0" i="0" u="none" strike="noStrike" cap="none">
                <a:solidFill>
                  <a:srgbClr val="0F172A"/>
                </a:solidFill>
                <a:latin typeface="Merriweather"/>
                <a:ea typeface="Merriweather"/>
                <a:cs typeface="Merriweather"/>
                <a:sym typeface="Merriweather"/>
              </a:rPr>
              <a:t>During the Strategic Plan Process both Internal and External Stakeholders were surveyed as to their expectations. This led the Internal Stakeholder Committee to take these expectations, combine them with the categories created and come up with our 6 Pillars or major areas. </a:t>
            </a:r>
            <a:br>
              <a:rPr lang="en-US" sz="1800" b="0" i="0" u="none" strike="noStrike" cap="none">
                <a:solidFill>
                  <a:schemeClr val="dk1"/>
                </a:solidFill>
                <a:latin typeface="Calibri"/>
                <a:ea typeface="Calibri"/>
                <a:cs typeface="Calibri"/>
                <a:sym typeface="Calibri"/>
              </a:rPr>
            </a:br>
            <a:br>
              <a:rPr lang="en-US" sz="1800" b="0" i="0" u="none" strike="noStrike" cap="none">
                <a:solidFill>
                  <a:schemeClr val="dk1"/>
                </a:solidFill>
                <a:latin typeface="Calibri"/>
                <a:ea typeface="Calibri"/>
                <a:cs typeface="Calibri"/>
                <a:sym typeface="Calibri"/>
              </a:rPr>
            </a:br>
            <a:r>
              <a:rPr lang="en-US" sz="2400" b="0" i="0" u="none" strike="noStrike" cap="none">
                <a:solidFill>
                  <a:srgbClr val="0F172A"/>
                </a:solidFill>
                <a:latin typeface="Merriweather"/>
                <a:ea typeface="Merriweather"/>
                <a:cs typeface="Merriweather"/>
                <a:sym typeface="Merriweather"/>
              </a:rPr>
              <a:t> We will proceed in order as the final Strategic Plan lines-out. We’ll explain what has been done to meet these community expectations.</a:t>
            </a:r>
            <a:endParaRPr sz="1400" b="0" i="0" u="none" strike="noStrike" cap="none">
              <a:solidFill>
                <a:srgbClr val="000000"/>
              </a:solidFill>
              <a:latin typeface="Arial"/>
              <a:ea typeface="Arial"/>
              <a:cs typeface="Arial"/>
              <a:sym typeface="Arial"/>
            </a:endParaRPr>
          </a:p>
        </p:txBody>
      </p:sp>
      <p:sp>
        <p:nvSpPr>
          <p:cNvPr id="125" name="Google Shape;125;p17"/>
          <p:cNvSpPr txBox="1"/>
          <p:nvPr/>
        </p:nvSpPr>
        <p:spPr>
          <a:xfrm>
            <a:off x="1223962" y="1819275"/>
            <a:ext cx="381000" cy="962025"/>
          </a:xfrm>
          <a:prstGeom prst="rect">
            <a:avLst/>
          </a:prstGeom>
          <a:noFill/>
          <a:ln>
            <a:noFill/>
          </a:ln>
        </p:spPr>
        <p:txBody>
          <a:bodyPr spcFirstLastPara="1" wrap="square" lIns="0" tIns="0" rIns="0" bIns="0" anchor="t" anchorCtr="0">
            <a:spAutoFit/>
          </a:bodyPr>
          <a:lstStyle/>
          <a:p>
            <a:pPr marL="0" marR="0" lvl="0" indent="0" algn="l" rtl="0">
              <a:lnSpc>
                <a:spcPct val="0"/>
              </a:lnSpc>
              <a:spcBef>
                <a:spcPts val="0"/>
              </a:spcBef>
              <a:spcAft>
                <a:spcPts val="0"/>
              </a:spcAft>
              <a:buClr>
                <a:srgbClr val="000000"/>
              </a:buClr>
              <a:buSzPts val="6000"/>
              <a:buFont typeface="Arial"/>
              <a:buNone/>
            </a:pPr>
            <a:r>
              <a:rPr lang="en-US" sz="6000" b="0" i="0" u="none" strike="noStrike" cap="none">
                <a:solidFill>
                  <a:srgbClr val="B91C1C"/>
                </a:solidFill>
                <a:latin typeface="Merriweather"/>
                <a:ea typeface="Merriweather"/>
                <a:cs typeface="Merriweather"/>
                <a:sym typeface="Merriweather"/>
              </a:rPr>
              <a:t>"</a:t>
            </a:r>
            <a:endParaRPr sz="1400" b="0" i="0" u="none" strike="noStrike" cap="none">
              <a:solidFill>
                <a:srgbClr val="000000"/>
              </a:solidFill>
              <a:latin typeface="Arial"/>
              <a:ea typeface="Arial"/>
              <a:cs typeface="Arial"/>
              <a:sym typeface="Arial"/>
            </a:endParaRPr>
          </a:p>
        </p:txBody>
      </p:sp>
      <p:sp>
        <p:nvSpPr>
          <p:cNvPr id="126" name="Google Shape;126;p17"/>
          <p:cNvSpPr txBox="1"/>
          <p:nvPr/>
        </p:nvSpPr>
        <p:spPr>
          <a:xfrm>
            <a:off x="10587037" y="6105525"/>
            <a:ext cx="381000" cy="752475"/>
          </a:xfrm>
          <a:prstGeom prst="rect">
            <a:avLst/>
          </a:prstGeom>
          <a:noFill/>
          <a:ln>
            <a:noFill/>
          </a:ln>
        </p:spPr>
        <p:txBody>
          <a:bodyPr spcFirstLastPara="1" wrap="square" lIns="0" tIns="0" rIns="0" bIns="0" anchor="t" anchorCtr="0">
            <a:spAutoFit/>
          </a:bodyPr>
          <a:lstStyle/>
          <a:p>
            <a:pPr marL="0" marR="0" lvl="0" indent="0" algn="l" rtl="0">
              <a:lnSpc>
                <a:spcPct val="0"/>
              </a:lnSpc>
              <a:spcBef>
                <a:spcPts val="0"/>
              </a:spcBef>
              <a:spcAft>
                <a:spcPts val="0"/>
              </a:spcAft>
              <a:buClr>
                <a:srgbClr val="000000"/>
              </a:buClr>
              <a:buSzPts val="6000"/>
              <a:buFont typeface="Arial"/>
              <a:buNone/>
            </a:pPr>
            <a:r>
              <a:rPr lang="en-US" sz="6000" b="0" i="0" u="none" strike="noStrike" cap="none">
                <a:solidFill>
                  <a:srgbClr val="B91C1C"/>
                </a:solidFill>
                <a:latin typeface="Merriweather"/>
                <a:ea typeface="Merriweather"/>
                <a:cs typeface="Merriweather"/>
                <a:sym typeface="Merriweather"/>
              </a:rPr>
              <a:t>"</a:t>
            </a:r>
            <a:endParaRPr sz="1400" b="0" i="0" u="none" strike="noStrike" cap="none">
              <a:solidFill>
                <a:srgbClr val="000000"/>
              </a:solidFill>
              <a:latin typeface="Arial"/>
              <a:ea typeface="Arial"/>
              <a:cs typeface="Arial"/>
              <a:sym typeface="Arial"/>
            </a:endParaRPr>
          </a:p>
        </p:txBody>
      </p:sp>
      <p:sp>
        <p:nvSpPr>
          <p:cNvPr id="127" name="Google Shape;127;p17"/>
          <p:cNvSpPr txBox="1"/>
          <p:nvPr/>
        </p:nvSpPr>
        <p:spPr>
          <a:xfrm>
            <a:off x="238125" y="466725"/>
            <a:ext cx="11715750" cy="4953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3150"/>
              <a:buFont typeface="Arial"/>
              <a:buNone/>
            </a:pPr>
            <a:r>
              <a:rPr lang="en-US" sz="3150" b="1" i="0" u="none" strike="noStrike" cap="none">
                <a:solidFill>
                  <a:srgbClr val="0F172A"/>
                </a:solidFill>
                <a:latin typeface="Merriweather"/>
                <a:ea typeface="Merriweather"/>
                <a:cs typeface="Merriweather"/>
                <a:sym typeface="Merriweather"/>
              </a:rPr>
              <a:t>What were our mandates?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F172A"/>
        </a:solidFill>
        <a:effectLst/>
      </p:bgPr>
    </p:bg>
    <p:spTree>
      <p:nvGrpSpPr>
        <p:cNvPr id="1" name="Shape 131"/>
        <p:cNvGrpSpPr/>
        <p:nvPr/>
      </p:nvGrpSpPr>
      <p:grpSpPr>
        <a:xfrm>
          <a:off x="0" y="0"/>
          <a:ext cx="0" cy="0"/>
          <a:chOff x="0" y="0"/>
          <a:chExt cx="0" cy="0"/>
        </a:xfrm>
      </p:grpSpPr>
      <p:sp>
        <p:nvSpPr>
          <p:cNvPr id="132" name="Google Shape;132;p18"/>
          <p:cNvSpPr/>
          <p:nvPr/>
        </p:nvSpPr>
        <p:spPr>
          <a:xfrm>
            <a:off x="5619750" y="2376487"/>
            <a:ext cx="952500" cy="47625"/>
          </a:xfrm>
          <a:prstGeom prst="rect">
            <a:avLst/>
          </a:prstGeom>
          <a:solidFill>
            <a:srgbClr val="F59E0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3" name="Google Shape;133;p18"/>
          <p:cNvSpPr txBox="1"/>
          <p:nvPr/>
        </p:nvSpPr>
        <p:spPr>
          <a:xfrm>
            <a:off x="476250" y="2709862"/>
            <a:ext cx="11715750" cy="495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150"/>
              <a:buFont typeface="Arial"/>
              <a:buNone/>
            </a:pPr>
            <a:r>
              <a:rPr lang="en-US" sz="3150" b="1" i="0" u="none" strike="noStrike" cap="none">
                <a:solidFill>
                  <a:srgbClr val="F8FAFC"/>
                </a:solidFill>
                <a:latin typeface="Merriweather"/>
                <a:ea typeface="Merriweather"/>
                <a:cs typeface="Merriweather"/>
                <a:sym typeface="Merriweather"/>
              </a:rPr>
              <a:t>Strategic Focus Area #1</a:t>
            </a:r>
            <a:endParaRPr sz="1400" b="0" i="0" u="none" strike="noStrike" cap="none">
              <a:solidFill>
                <a:srgbClr val="000000"/>
              </a:solidFill>
              <a:latin typeface="Arial"/>
              <a:ea typeface="Arial"/>
              <a:cs typeface="Arial"/>
              <a:sym typeface="Arial"/>
            </a:endParaRPr>
          </a:p>
        </p:txBody>
      </p:sp>
      <p:sp>
        <p:nvSpPr>
          <p:cNvPr id="134" name="Google Shape;134;p18"/>
          <p:cNvSpPr txBox="1"/>
          <p:nvPr/>
        </p:nvSpPr>
        <p:spPr>
          <a:xfrm>
            <a:off x="476250" y="3490912"/>
            <a:ext cx="11239500" cy="457200"/>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Clr>
                <a:srgbClr val="000000"/>
              </a:buClr>
              <a:buSzPts val="2400"/>
              <a:buFont typeface="Arial"/>
              <a:buNone/>
            </a:pPr>
            <a:r>
              <a:rPr lang="en-US" sz="2400" b="0" i="0" u="none" strike="noStrike" cap="none">
                <a:solidFill>
                  <a:srgbClr val="F8FAFC"/>
                </a:solidFill>
                <a:latin typeface="DM Sans"/>
                <a:ea typeface="DM Sans"/>
                <a:cs typeface="DM Sans"/>
                <a:sym typeface="DM Sans"/>
              </a:rPr>
              <a:t>Sustainability</a:t>
            </a:r>
            <a:endParaRPr sz="1400" b="0" i="0" u="none" strike="noStrike" cap="none">
              <a:solidFill>
                <a:srgbClr val="000000"/>
              </a:solidFill>
              <a:latin typeface="Arial"/>
              <a:ea typeface="Arial"/>
              <a:cs typeface="Arial"/>
              <a:sym typeface="Arial"/>
            </a:endParaRPr>
          </a:p>
        </p:txBody>
      </p:sp>
      <p:sp>
        <p:nvSpPr>
          <p:cNvPr id="135" name="Google Shape;135;p18"/>
          <p:cNvSpPr txBox="1"/>
          <p:nvPr/>
        </p:nvSpPr>
        <p:spPr>
          <a:xfrm>
            <a:off x="1809750" y="4138612"/>
            <a:ext cx="8572500" cy="514350"/>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Clr>
                <a:srgbClr val="000000"/>
              </a:buClr>
              <a:buSzPts val="1350"/>
              <a:buFont typeface="Arial"/>
              <a:buNone/>
            </a:pPr>
            <a:r>
              <a:rPr lang="en-US" sz="1350" b="0" i="0" u="none" strike="noStrike" cap="none">
                <a:solidFill>
                  <a:srgbClr val="CBD5E1"/>
                </a:solidFill>
                <a:latin typeface="DM Sans"/>
                <a:ea typeface="DM Sans"/>
                <a:cs typeface="DM Sans"/>
                <a:sym typeface="DM Sans"/>
              </a:rPr>
              <a:t>Ensure long-term financial stability that maintains current service levels and when the community desires, provides for improvement in emergency and nonemergency services.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Shape 139"/>
        <p:cNvGrpSpPr/>
        <p:nvPr/>
      </p:nvGrpSpPr>
      <p:grpSpPr>
        <a:xfrm>
          <a:off x="0" y="0"/>
          <a:ext cx="0" cy="0"/>
          <a:chOff x="0" y="0"/>
          <a:chExt cx="0" cy="0"/>
        </a:xfrm>
      </p:grpSpPr>
      <p:pic>
        <p:nvPicPr>
          <p:cNvPr id="140" name="Google Shape;140;p19" descr="image.png"/>
          <p:cNvPicPr preferRelativeResize="0"/>
          <p:nvPr/>
        </p:nvPicPr>
        <p:blipFill rotWithShape="1">
          <a:blip r:embed="rId3">
            <a:alphaModFix/>
          </a:blip>
          <a:srcRect/>
          <a:stretch/>
        </p:blipFill>
        <p:spPr>
          <a:xfrm>
            <a:off x="476250" y="1257300"/>
            <a:ext cx="5429250" cy="5124450"/>
          </a:xfrm>
          <a:prstGeom prst="rect">
            <a:avLst/>
          </a:prstGeom>
          <a:noFill/>
          <a:ln>
            <a:noFill/>
          </a:ln>
        </p:spPr>
      </p:pic>
      <p:pic>
        <p:nvPicPr>
          <p:cNvPr id="141" name="Google Shape;141;p19" descr="image.png"/>
          <p:cNvPicPr preferRelativeResize="0"/>
          <p:nvPr/>
        </p:nvPicPr>
        <p:blipFill rotWithShape="1">
          <a:blip r:embed="rId4">
            <a:alphaModFix/>
          </a:blip>
          <a:srcRect/>
          <a:stretch/>
        </p:blipFill>
        <p:spPr>
          <a:xfrm>
            <a:off x="6286500" y="1257300"/>
            <a:ext cx="5429250" cy="5124450"/>
          </a:xfrm>
          <a:prstGeom prst="rect">
            <a:avLst/>
          </a:prstGeom>
          <a:noFill/>
          <a:ln>
            <a:noFill/>
          </a:ln>
        </p:spPr>
      </p:pic>
      <p:sp>
        <p:nvSpPr>
          <p:cNvPr id="142" name="Google Shape;142;p19"/>
          <p:cNvSpPr txBox="1"/>
          <p:nvPr/>
        </p:nvSpPr>
        <p:spPr>
          <a:xfrm>
            <a:off x="771525" y="1552575"/>
            <a:ext cx="5080635" cy="643830"/>
          </a:xfrm>
          <a:prstGeom prst="rect">
            <a:avLst/>
          </a:prstGeom>
          <a:noFill/>
          <a:ln>
            <a:noFill/>
          </a:ln>
        </p:spPr>
        <p:txBody>
          <a:bodyPr spcFirstLastPara="1" wrap="square" lIns="0" tIns="0" rIns="0" bIns="0" anchor="t" anchorCtr="0">
            <a:spAutoFit/>
          </a:bodyPr>
          <a:lstStyle/>
          <a:p>
            <a:pPr marL="0" marR="0" lvl="0" indent="0" algn="l" rtl="0">
              <a:lnSpc>
                <a:spcPct val="130000"/>
              </a:lnSpc>
              <a:spcBef>
                <a:spcPts val="0"/>
              </a:spcBef>
              <a:spcAft>
                <a:spcPts val="0"/>
              </a:spcAft>
              <a:buClr>
                <a:srgbClr val="000000"/>
              </a:buClr>
              <a:buSzPts val="1950"/>
              <a:buFont typeface="Arial"/>
              <a:buNone/>
            </a:pPr>
            <a:r>
              <a:rPr lang="en-US" sz="1950" b="1" i="0" u="none" strike="noStrike" cap="none">
                <a:solidFill>
                  <a:srgbClr val="0F172A"/>
                </a:solidFill>
                <a:latin typeface="Merriweather"/>
                <a:ea typeface="Merriweather"/>
                <a:cs typeface="Merriweather"/>
                <a:sym typeface="Merriweather"/>
              </a:rPr>
              <a:t>1A.1 External Stakeholder Communication Plan</a:t>
            </a:r>
            <a:endParaRPr sz="1400" b="0" i="0" u="none" strike="noStrike" cap="none">
              <a:solidFill>
                <a:srgbClr val="000000"/>
              </a:solidFill>
              <a:latin typeface="Arial"/>
              <a:ea typeface="Arial"/>
              <a:cs typeface="Arial"/>
              <a:sym typeface="Arial"/>
            </a:endParaRPr>
          </a:p>
        </p:txBody>
      </p:sp>
      <p:sp>
        <p:nvSpPr>
          <p:cNvPr id="143" name="Google Shape;143;p19"/>
          <p:cNvSpPr txBox="1"/>
          <p:nvPr/>
        </p:nvSpPr>
        <p:spPr>
          <a:xfrm>
            <a:off x="771525" y="2310705"/>
            <a:ext cx="5080635" cy="24765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en-US" sz="1500" b="1" i="0" u="none" strike="noStrike" cap="none">
                <a:solidFill>
                  <a:srgbClr val="B91C1C"/>
                </a:solidFill>
                <a:latin typeface="DM Sans"/>
                <a:ea typeface="DM Sans"/>
                <a:cs typeface="DM Sans"/>
                <a:sym typeface="DM Sans"/>
              </a:rPr>
              <a:t>Goal: Inform community of district value &amp; costs</a:t>
            </a:r>
            <a:endParaRPr sz="1400" b="0" i="0" u="none" strike="noStrike" cap="none">
              <a:solidFill>
                <a:srgbClr val="000000"/>
              </a:solidFill>
              <a:latin typeface="Arial"/>
              <a:ea typeface="Arial"/>
              <a:cs typeface="Arial"/>
              <a:sym typeface="Arial"/>
            </a:endParaRPr>
          </a:p>
        </p:txBody>
      </p:sp>
      <p:sp>
        <p:nvSpPr>
          <p:cNvPr id="144" name="Google Shape;144;p19"/>
          <p:cNvSpPr txBox="1"/>
          <p:nvPr/>
        </p:nvSpPr>
        <p:spPr>
          <a:xfrm>
            <a:off x="771525" y="2634555"/>
            <a:ext cx="4838700" cy="1869743"/>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1" i="0" u="none" strike="noStrike" cap="none" dirty="0">
                <a:solidFill>
                  <a:srgbClr val="334155"/>
                </a:solidFill>
                <a:latin typeface="DM Sans"/>
                <a:ea typeface="DM Sans"/>
                <a:cs typeface="DM Sans"/>
                <a:sym typeface="DM Sans"/>
              </a:rPr>
              <a:t>How’d we do?</a:t>
            </a:r>
            <a:r>
              <a:rPr lang="en-US" sz="1350" b="0" i="0" u="none" strike="noStrike" cap="none" dirty="0">
                <a:solidFill>
                  <a:srgbClr val="334155"/>
                </a:solidFill>
                <a:latin typeface="DM Sans"/>
                <a:ea typeface="DM Sans"/>
                <a:cs typeface="DM Sans"/>
                <a:sym typeface="DM Sans"/>
              </a:rPr>
              <a:t> </a:t>
            </a:r>
            <a:r>
              <a:rPr lang="en-US" sz="1350" dirty="0">
                <a:solidFill>
                  <a:srgbClr val="334155"/>
                </a:solidFill>
                <a:latin typeface="DM Sans"/>
                <a:ea typeface="DM Sans"/>
                <a:cs typeface="DM Sans"/>
                <a:sym typeface="DM Sans"/>
              </a:rPr>
              <a:t>Between the </a:t>
            </a:r>
            <a:r>
              <a:rPr lang="en-US" sz="1350" b="0" i="0" u="none" strike="noStrike" cap="none" dirty="0">
                <a:solidFill>
                  <a:srgbClr val="334155"/>
                </a:solidFill>
                <a:latin typeface="DM Sans"/>
                <a:ea typeface="DM Sans"/>
                <a:cs typeface="DM Sans"/>
                <a:sym typeface="DM Sans"/>
              </a:rPr>
              <a:t>Board Minutes, Chief’s Note’s, FB, Website, we feel we’ve done pretty good at bringing timely information,, but it’s my hope to bring a bit more concrete data points forward. Getting the FP&amp;S grant will assist with this as it is data-driven. The budget is a reflection of these costs. </a:t>
            </a:r>
            <a:endParaRPr sz="1400" b="0" i="0" u="none" strike="noStrike" cap="none" dirty="0">
              <a:solidFill>
                <a:srgbClr val="000000"/>
              </a:solidFill>
              <a:latin typeface="Arial"/>
              <a:ea typeface="Arial"/>
              <a:cs typeface="Arial"/>
              <a:sym typeface="Arial"/>
            </a:endParaRPr>
          </a:p>
        </p:txBody>
      </p:sp>
      <p:sp>
        <p:nvSpPr>
          <p:cNvPr id="145" name="Google Shape;145;p19"/>
          <p:cNvSpPr txBox="1"/>
          <p:nvPr/>
        </p:nvSpPr>
        <p:spPr>
          <a:xfrm>
            <a:off x="6581775" y="1552575"/>
            <a:ext cx="5080635" cy="321915"/>
          </a:xfrm>
          <a:prstGeom prst="rect">
            <a:avLst/>
          </a:prstGeom>
          <a:noFill/>
          <a:ln>
            <a:noFill/>
          </a:ln>
        </p:spPr>
        <p:txBody>
          <a:bodyPr spcFirstLastPara="1" wrap="square" lIns="0" tIns="0" rIns="0" bIns="0" anchor="t" anchorCtr="0">
            <a:spAutoFit/>
          </a:bodyPr>
          <a:lstStyle/>
          <a:p>
            <a:pPr marL="0" marR="0" lvl="0" indent="0" algn="l" rtl="0">
              <a:lnSpc>
                <a:spcPct val="130000"/>
              </a:lnSpc>
              <a:spcBef>
                <a:spcPts val="0"/>
              </a:spcBef>
              <a:spcAft>
                <a:spcPts val="0"/>
              </a:spcAft>
              <a:buClr>
                <a:srgbClr val="000000"/>
              </a:buClr>
              <a:buSzPts val="1950"/>
              <a:buFont typeface="Arial"/>
              <a:buNone/>
            </a:pPr>
            <a:r>
              <a:rPr lang="en-US" sz="1950" b="1" i="0" u="none" strike="noStrike" cap="none">
                <a:solidFill>
                  <a:srgbClr val="0F172A"/>
                </a:solidFill>
                <a:latin typeface="Merriweather"/>
                <a:ea typeface="Merriweather"/>
                <a:cs typeface="Merriweather"/>
                <a:sym typeface="Merriweather"/>
              </a:rPr>
              <a:t>1A.2 Multi-Year Budget Plan</a:t>
            </a:r>
            <a:endParaRPr sz="1400" b="0" i="0" u="none" strike="noStrike" cap="none">
              <a:solidFill>
                <a:srgbClr val="000000"/>
              </a:solidFill>
              <a:latin typeface="Arial"/>
              <a:ea typeface="Arial"/>
              <a:cs typeface="Arial"/>
              <a:sym typeface="Arial"/>
            </a:endParaRPr>
          </a:p>
        </p:txBody>
      </p:sp>
      <p:sp>
        <p:nvSpPr>
          <p:cNvPr id="146" name="Google Shape;146;p19"/>
          <p:cNvSpPr txBox="1"/>
          <p:nvPr/>
        </p:nvSpPr>
        <p:spPr>
          <a:xfrm>
            <a:off x="6581775" y="1988790"/>
            <a:ext cx="5080635" cy="24765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en-US" sz="1500" b="1" i="0" u="none" strike="noStrike" cap="none">
                <a:solidFill>
                  <a:srgbClr val="B91C1C"/>
                </a:solidFill>
                <a:latin typeface="DM Sans"/>
                <a:ea typeface="DM Sans"/>
                <a:cs typeface="DM Sans"/>
                <a:sym typeface="DM Sans"/>
              </a:rPr>
              <a:t>Goal: Identify needed additional revenue</a:t>
            </a:r>
            <a:endParaRPr sz="1400" b="0" i="0" u="none" strike="noStrike" cap="none">
              <a:solidFill>
                <a:srgbClr val="000000"/>
              </a:solidFill>
              <a:latin typeface="Arial"/>
              <a:ea typeface="Arial"/>
              <a:cs typeface="Arial"/>
              <a:sym typeface="Arial"/>
            </a:endParaRPr>
          </a:p>
        </p:txBody>
      </p:sp>
      <p:sp>
        <p:nvSpPr>
          <p:cNvPr id="147" name="Google Shape;147;p19"/>
          <p:cNvSpPr txBox="1"/>
          <p:nvPr/>
        </p:nvSpPr>
        <p:spPr>
          <a:xfrm>
            <a:off x="6581775" y="2312640"/>
            <a:ext cx="4838700" cy="2504532"/>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1" i="0" u="none" strike="noStrike" cap="none" dirty="0">
                <a:solidFill>
                  <a:srgbClr val="334155"/>
                </a:solidFill>
                <a:latin typeface="DM Sans"/>
                <a:ea typeface="DM Sans"/>
                <a:cs typeface="DM Sans"/>
                <a:sym typeface="DM Sans"/>
              </a:rPr>
              <a:t>How’d we do?</a:t>
            </a:r>
            <a:r>
              <a:rPr lang="en-US" sz="1350" b="0" i="0" u="none" strike="noStrike" cap="none" dirty="0">
                <a:solidFill>
                  <a:srgbClr val="334155"/>
                </a:solidFill>
                <a:latin typeface="DM Sans"/>
                <a:ea typeface="DM Sans"/>
                <a:cs typeface="DM Sans"/>
                <a:sym typeface="DM Sans"/>
              </a:rPr>
              <a:t> Because of the mandatory AG form and 5-yr plan that is filled out annually, we feel we are at least in the ballpark as far as this goal. The best way to go about this is to </a:t>
            </a:r>
            <a:r>
              <a:rPr lang="en-US" sz="1350" dirty="0">
                <a:solidFill>
                  <a:srgbClr val="334155"/>
                </a:solidFill>
                <a:latin typeface="DM Sans"/>
                <a:ea typeface="DM Sans"/>
                <a:cs typeface="DM Sans"/>
                <a:sym typeface="DM Sans"/>
              </a:rPr>
              <a:t>create</a:t>
            </a:r>
            <a:r>
              <a:rPr lang="en-US" sz="1350" b="0" i="0" u="none" strike="noStrike" cap="none" dirty="0">
                <a:solidFill>
                  <a:srgbClr val="334155"/>
                </a:solidFill>
                <a:latin typeface="DM Sans"/>
                <a:ea typeface="DM Sans"/>
                <a:cs typeface="DM Sans"/>
                <a:sym typeface="DM Sans"/>
              </a:rPr>
              <a:t> 10-year and capital plans. It is my hope we can accomplish this</a:t>
            </a:r>
          </a:p>
          <a:p>
            <a:pPr marL="0" marR="0" lvl="0" indent="0" algn="l" rtl="0">
              <a:lnSpc>
                <a:spcPct val="150000"/>
              </a:lnSpc>
              <a:spcBef>
                <a:spcPts val="0"/>
              </a:spcBef>
              <a:spcAft>
                <a:spcPts val="0"/>
              </a:spcAft>
              <a:buClr>
                <a:srgbClr val="000000"/>
              </a:buClr>
              <a:buSzPts val="1350"/>
              <a:buFont typeface="Arial"/>
              <a:buNone/>
            </a:pPr>
            <a:r>
              <a:rPr lang="en-US" sz="1350" dirty="0">
                <a:solidFill>
                  <a:srgbClr val="334155"/>
                </a:solidFill>
                <a:latin typeface="DM Sans"/>
                <a:ea typeface="DM Sans"/>
                <a:cs typeface="DM Sans"/>
                <a:sym typeface="DM Sans"/>
              </a:rPr>
              <a:t>Additional revenue could include annexation, wildland, and we will continue our current billing for services.</a:t>
            </a:r>
            <a:endParaRPr lang="en-US" sz="1350" b="0" i="0" u="none" strike="noStrike" cap="none" dirty="0">
              <a:solidFill>
                <a:srgbClr val="334155"/>
              </a:solidFill>
              <a:latin typeface="DM Sans"/>
              <a:ea typeface="DM Sans"/>
              <a:cs typeface="DM Sans"/>
              <a:sym typeface="DM Sans"/>
            </a:endParaRPr>
          </a:p>
          <a:p>
            <a:pPr marL="0" marR="0" lvl="0" indent="0" algn="l" rtl="0">
              <a:lnSpc>
                <a:spcPct val="150000"/>
              </a:lnSpc>
              <a:spcBef>
                <a:spcPts val="0"/>
              </a:spcBef>
              <a:spcAft>
                <a:spcPts val="0"/>
              </a:spcAft>
              <a:buClr>
                <a:srgbClr val="000000"/>
              </a:buClr>
              <a:buSzPts val="1350"/>
              <a:buFont typeface="Arial"/>
              <a:buNone/>
            </a:pPr>
            <a:endParaRPr sz="1400" b="0" i="0" u="none" strike="noStrike" cap="none" dirty="0">
              <a:solidFill>
                <a:srgbClr val="000000"/>
              </a:solidFill>
              <a:latin typeface="Arial"/>
              <a:ea typeface="Arial"/>
              <a:cs typeface="Arial"/>
              <a:sym typeface="Arial"/>
            </a:endParaRPr>
          </a:p>
        </p:txBody>
      </p:sp>
      <p:sp>
        <p:nvSpPr>
          <p:cNvPr id="148" name="Google Shape;148;p19"/>
          <p:cNvSpPr txBox="1"/>
          <p:nvPr/>
        </p:nvSpPr>
        <p:spPr>
          <a:xfrm>
            <a:off x="476250" y="476250"/>
            <a:ext cx="11715750" cy="495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150"/>
              <a:buFont typeface="Arial"/>
              <a:buNone/>
            </a:pPr>
            <a:r>
              <a:rPr lang="en-US" sz="3150" b="1" i="0" u="none" strike="noStrike" cap="none">
                <a:solidFill>
                  <a:srgbClr val="0F172A"/>
                </a:solidFill>
                <a:latin typeface="Merriweather"/>
                <a:ea typeface="Merriweather"/>
                <a:cs typeface="Merriweather"/>
                <a:sym typeface="Merriweather"/>
              </a:rPr>
              <a:t>1A: Financial Stability &amp; </a:t>
            </a:r>
            <a:r>
              <a:rPr lang="en-US" sz="3150" b="1" i="0" u="none" strike="noStrike" cap="none">
                <a:solidFill>
                  <a:srgbClr val="B91C1C"/>
                </a:solidFill>
                <a:latin typeface="Merriweather"/>
                <a:ea typeface="Merriweather"/>
                <a:cs typeface="Merriweather"/>
                <a:sym typeface="Merriweather"/>
              </a:rPr>
              <a:t>Budgeting</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F172A"/>
        </a:solidFill>
        <a:effectLst/>
      </p:bgPr>
    </p:bg>
    <p:spTree>
      <p:nvGrpSpPr>
        <p:cNvPr id="1" name="Shape 152"/>
        <p:cNvGrpSpPr/>
        <p:nvPr/>
      </p:nvGrpSpPr>
      <p:grpSpPr>
        <a:xfrm>
          <a:off x="0" y="0"/>
          <a:ext cx="0" cy="0"/>
          <a:chOff x="0" y="0"/>
          <a:chExt cx="0" cy="0"/>
        </a:xfrm>
      </p:grpSpPr>
      <p:pic>
        <p:nvPicPr>
          <p:cNvPr id="153" name="Google Shape;153;p20" descr="image.png"/>
          <p:cNvPicPr preferRelativeResize="0"/>
          <p:nvPr/>
        </p:nvPicPr>
        <p:blipFill rotWithShape="1">
          <a:blip r:embed="rId3">
            <a:alphaModFix/>
          </a:blip>
          <a:srcRect/>
          <a:stretch/>
        </p:blipFill>
        <p:spPr>
          <a:xfrm>
            <a:off x="476250" y="1257300"/>
            <a:ext cx="5429250" cy="5124450"/>
          </a:xfrm>
          <a:prstGeom prst="rect">
            <a:avLst/>
          </a:prstGeom>
          <a:noFill/>
          <a:ln>
            <a:noFill/>
          </a:ln>
        </p:spPr>
      </p:pic>
      <p:pic>
        <p:nvPicPr>
          <p:cNvPr id="154" name="Google Shape;154;p20" descr="image.png"/>
          <p:cNvPicPr preferRelativeResize="0"/>
          <p:nvPr/>
        </p:nvPicPr>
        <p:blipFill rotWithShape="1">
          <a:blip r:embed="rId4">
            <a:alphaModFix/>
          </a:blip>
          <a:srcRect/>
          <a:stretch/>
        </p:blipFill>
        <p:spPr>
          <a:xfrm>
            <a:off x="6286500" y="1257300"/>
            <a:ext cx="5429250" cy="5124450"/>
          </a:xfrm>
          <a:prstGeom prst="rect">
            <a:avLst/>
          </a:prstGeom>
          <a:noFill/>
          <a:ln>
            <a:noFill/>
          </a:ln>
        </p:spPr>
      </p:pic>
      <p:sp>
        <p:nvSpPr>
          <p:cNvPr id="155" name="Google Shape;155;p20"/>
          <p:cNvSpPr txBox="1"/>
          <p:nvPr/>
        </p:nvSpPr>
        <p:spPr>
          <a:xfrm>
            <a:off x="771525" y="1552575"/>
            <a:ext cx="5080635" cy="321915"/>
          </a:xfrm>
          <a:prstGeom prst="rect">
            <a:avLst/>
          </a:prstGeom>
          <a:noFill/>
          <a:ln>
            <a:noFill/>
          </a:ln>
        </p:spPr>
        <p:txBody>
          <a:bodyPr spcFirstLastPara="1" wrap="square" lIns="0" tIns="0" rIns="0" bIns="0" anchor="t" anchorCtr="0">
            <a:spAutoFit/>
          </a:bodyPr>
          <a:lstStyle/>
          <a:p>
            <a:pPr marL="0" marR="0" lvl="0" indent="0" algn="l" rtl="0">
              <a:lnSpc>
                <a:spcPct val="130000"/>
              </a:lnSpc>
              <a:spcBef>
                <a:spcPts val="0"/>
              </a:spcBef>
              <a:spcAft>
                <a:spcPts val="0"/>
              </a:spcAft>
              <a:buClr>
                <a:srgbClr val="000000"/>
              </a:buClr>
              <a:buSzPts val="1950"/>
              <a:buFont typeface="Arial"/>
              <a:buNone/>
            </a:pPr>
            <a:r>
              <a:rPr lang="en-US" sz="1950" b="1" i="0" u="none" strike="noStrike" cap="none">
                <a:solidFill>
                  <a:srgbClr val="F8FAFC"/>
                </a:solidFill>
                <a:latin typeface="Merriweather"/>
                <a:ea typeface="Merriweather"/>
                <a:cs typeface="Merriweather"/>
                <a:sym typeface="Merriweather"/>
              </a:rPr>
              <a:t>1A.3 Annexation Opportunities</a:t>
            </a:r>
            <a:endParaRPr sz="1400" b="0" i="0" u="none" strike="noStrike" cap="none">
              <a:solidFill>
                <a:srgbClr val="000000"/>
              </a:solidFill>
              <a:latin typeface="Arial"/>
              <a:ea typeface="Arial"/>
              <a:cs typeface="Arial"/>
              <a:sym typeface="Arial"/>
            </a:endParaRPr>
          </a:p>
        </p:txBody>
      </p:sp>
      <p:sp>
        <p:nvSpPr>
          <p:cNvPr id="156" name="Google Shape;156;p20"/>
          <p:cNvSpPr txBox="1"/>
          <p:nvPr/>
        </p:nvSpPr>
        <p:spPr>
          <a:xfrm>
            <a:off x="771525" y="1988790"/>
            <a:ext cx="4838700" cy="4362733"/>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1" i="0" u="none" strike="noStrike" cap="none" dirty="0">
                <a:solidFill>
                  <a:srgbClr val="CBD5E1"/>
                </a:solidFill>
                <a:latin typeface="DM Sans"/>
                <a:ea typeface="DM Sans"/>
                <a:cs typeface="DM Sans"/>
                <a:sym typeface="DM Sans"/>
              </a:rPr>
              <a:t>How’d we do?</a:t>
            </a:r>
            <a:r>
              <a:rPr lang="en-US" sz="1350" b="0" i="0" u="none" strike="noStrike" cap="none" dirty="0">
                <a:solidFill>
                  <a:srgbClr val="CBD5E1"/>
                </a:solidFill>
                <a:latin typeface="DM Sans"/>
                <a:ea typeface="DM Sans"/>
                <a:cs typeface="DM Sans"/>
                <a:sym typeface="DM Sans"/>
              </a:rPr>
              <a:t> Not much has occurred in this area. However, this remains a viable option to bring in additional funding. We have some preliminary lines drawn for the areas we will explore. </a:t>
            </a:r>
            <a:r>
              <a:rPr lang="en-US" sz="1350" dirty="0">
                <a:solidFill>
                  <a:srgbClr val="CBD5E1"/>
                </a:solidFill>
                <a:latin typeface="DM Sans"/>
                <a:ea typeface="DM Sans"/>
                <a:cs typeface="DM Sans"/>
                <a:sym typeface="DM Sans"/>
              </a:rPr>
              <a:t>We</a:t>
            </a:r>
            <a:r>
              <a:rPr lang="en-US" sz="1350" b="0" i="0" u="none" strike="noStrike" cap="none" dirty="0">
                <a:solidFill>
                  <a:srgbClr val="CBD5E1"/>
                </a:solidFill>
                <a:latin typeface="DM Sans"/>
                <a:ea typeface="DM Sans"/>
                <a:cs typeface="DM Sans"/>
                <a:sym typeface="DM Sans"/>
              </a:rPr>
              <a:t> are going to respond whether a residence is in or out of district as they are part of our agreed upon response areas, however, this takes tax-paying residents’ apparatus and FF out to someone who has not contributed. This I believe is first an education piece.</a:t>
            </a:r>
          </a:p>
          <a:p>
            <a:pPr marL="0" marR="0" lvl="0" indent="0" algn="l" rtl="0">
              <a:lnSpc>
                <a:spcPct val="150000"/>
              </a:lnSpc>
              <a:spcBef>
                <a:spcPts val="0"/>
              </a:spcBef>
              <a:spcAft>
                <a:spcPts val="0"/>
              </a:spcAft>
              <a:buClr>
                <a:srgbClr val="000000"/>
              </a:buClr>
              <a:buSzPts val="1350"/>
              <a:buFont typeface="Arial"/>
              <a:buNone/>
            </a:pPr>
            <a:r>
              <a:rPr lang="en-US" sz="1350" dirty="0">
                <a:solidFill>
                  <a:srgbClr val="CBD5E1"/>
                </a:solidFill>
                <a:latin typeface="DM Sans"/>
                <a:sym typeface="DM Sans"/>
              </a:rPr>
              <a:t>In just the last week, we’ve worked on annexation paperwork that will assist those wishing to be annexed into the Fire District. We hope to have an easy button on the website, but we’ll have to see if that will work yet. We are following docs of other districts who have this already in place in Pima County.</a:t>
            </a:r>
            <a:endParaRPr sz="1400" b="0" i="0" u="none" strike="noStrike" cap="none" dirty="0">
              <a:solidFill>
                <a:srgbClr val="000000"/>
              </a:solidFill>
              <a:latin typeface="Arial"/>
              <a:ea typeface="Arial"/>
              <a:cs typeface="Arial"/>
              <a:sym typeface="Arial"/>
            </a:endParaRPr>
          </a:p>
        </p:txBody>
      </p:sp>
      <p:sp>
        <p:nvSpPr>
          <p:cNvPr id="157" name="Google Shape;157;p20"/>
          <p:cNvSpPr txBox="1"/>
          <p:nvPr/>
        </p:nvSpPr>
        <p:spPr>
          <a:xfrm>
            <a:off x="6581775" y="1552575"/>
            <a:ext cx="5080635" cy="321915"/>
          </a:xfrm>
          <a:prstGeom prst="rect">
            <a:avLst/>
          </a:prstGeom>
          <a:noFill/>
          <a:ln>
            <a:noFill/>
          </a:ln>
        </p:spPr>
        <p:txBody>
          <a:bodyPr spcFirstLastPara="1" wrap="square" lIns="0" tIns="0" rIns="0" bIns="0" anchor="t" anchorCtr="0">
            <a:spAutoFit/>
          </a:bodyPr>
          <a:lstStyle/>
          <a:p>
            <a:pPr marL="0" marR="0" lvl="0" indent="0" algn="l" rtl="0">
              <a:lnSpc>
                <a:spcPct val="130000"/>
              </a:lnSpc>
              <a:spcBef>
                <a:spcPts val="0"/>
              </a:spcBef>
              <a:spcAft>
                <a:spcPts val="0"/>
              </a:spcAft>
              <a:buClr>
                <a:srgbClr val="000000"/>
              </a:buClr>
              <a:buSzPts val="1950"/>
              <a:buFont typeface="Arial"/>
              <a:buNone/>
            </a:pPr>
            <a:r>
              <a:rPr lang="en-US" sz="1950" b="1" i="0" u="none" strike="noStrike" cap="none">
                <a:solidFill>
                  <a:srgbClr val="F8FAFC"/>
                </a:solidFill>
                <a:latin typeface="Merriweather"/>
                <a:ea typeface="Merriweather"/>
                <a:cs typeface="Merriweather"/>
                <a:sym typeface="Merriweather"/>
              </a:rPr>
              <a:t>1A.5 Cost Efficiencies</a:t>
            </a:r>
            <a:endParaRPr sz="1400" b="0" i="0" u="none" strike="noStrike" cap="none">
              <a:solidFill>
                <a:srgbClr val="000000"/>
              </a:solidFill>
              <a:latin typeface="Arial"/>
              <a:ea typeface="Arial"/>
              <a:cs typeface="Arial"/>
              <a:sym typeface="Arial"/>
            </a:endParaRPr>
          </a:p>
        </p:txBody>
      </p:sp>
      <p:sp>
        <p:nvSpPr>
          <p:cNvPr id="158" name="Google Shape;158;p20"/>
          <p:cNvSpPr txBox="1"/>
          <p:nvPr/>
        </p:nvSpPr>
        <p:spPr>
          <a:xfrm>
            <a:off x="6581775" y="1988790"/>
            <a:ext cx="4838700" cy="623248"/>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1" i="0" u="none" strike="noStrike" cap="none" dirty="0">
                <a:solidFill>
                  <a:srgbClr val="CBD5E1"/>
                </a:solidFill>
                <a:latin typeface="DM Sans"/>
                <a:ea typeface="DM Sans"/>
                <a:cs typeface="DM Sans"/>
                <a:sym typeface="DM Sans"/>
              </a:rPr>
              <a:t>How’d we do?</a:t>
            </a:r>
            <a:r>
              <a:rPr lang="en-US" sz="1350" b="0" i="0" u="none" strike="noStrike" cap="none" dirty="0">
                <a:solidFill>
                  <a:srgbClr val="CBD5E1"/>
                </a:solidFill>
                <a:latin typeface="DM Sans"/>
                <a:ea typeface="DM Sans"/>
                <a:cs typeface="DM Sans"/>
                <a:sym typeface="DM Sans"/>
              </a:rPr>
              <a:t> This area was one where we made some good progress. For example:</a:t>
            </a:r>
            <a:endParaRPr sz="1400" b="0" i="0" u="none" strike="noStrike" cap="none" dirty="0">
              <a:solidFill>
                <a:srgbClr val="000000"/>
              </a:solidFill>
              <a:latin typeface="Arial"/>
              <a:ea typeface="Arial"/>
              <a:cs typeface="Arial"/>
              <a:sym typeface="Arial"/>
            </a:endParaRPr>
          </a:p>
        </p:txBody>
      </p:sp>
      <p:sp>
        <p:nvSpPr>
          <p:cNvPr id="159" name="Google Shape;159;p20"/>
          <p:cNvSpPr txBox="1"/>
          <p:nvPr/>
        </p:nvSpPr>
        <p:spPr>
          <a:xfrm>
            <a:off x="6819900" y="2617440"/>
            <a:ext cx="4600575" cy="623248"/>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0" i="0" u="none" strike="noStrike" cap="none" dirty="0">
                <a:solidFill>
                  <a:srgbClr val="CBD5E1"/>
                </a:solidFill>
                <a:latin typeface="DM Sans"/>
                <a:ea typeface="DM Sans"/>
                <a:cs typeface="DM Sans"/>
                <a:sym typeface="DM Sans"/>
              </a:rPr>
              <a:t>Deleted Board tablets from monthly phone bill—saving dollars.</a:t>
            </a:r>
            <a:endParaRPr sz="1400" b="0" i="0" u="none" strike="noStrike" cap="none" dirty="0">
              <a:solidFill>
                <a:srgbClr val="000000"/>
              </a:solidFill>
              <a:latin typeface="Arial"/>
              <a:ea typeface="Arial"/>
              <a:cs typeface="Arial"/>
              <a:sym typeface="Arial"/>
            </a:endParaRPr>
          </a:p>
        </p:txBody>
      </p:sp>
      <p:sp>
        <p:nvSpPr>
          <p:cNvPr id="160" name="Google Shape;160;p20"/>
          <p:cNvSpPr txBox="1"/>
          <p:nvPr/>
        </p:nvSpPr>
        <p:spPr>
          <a:xfrm>
            <a:off x="6819900" y="3246090"/>
            <a:ext cx="4600575" cy="311624"/>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0" i="0" u="none" strike="noStrike" cap="none" dirty="0">
                <a:solidFill>
                  <a:srgbClr val="CBD5E1"/>
                </a:solidFill>
                <a:latin typeface="DM Sans"/>
                <a:ea typeface="DM Sans"/>
                <a:cs typeface="DM Sans"/>
                <a:sym typeface="DM Sans"/>
              </a:rPr>
              <a:t>Switched media/IT companies—saving </a:t>
            </a:r>
            <a:r>
              <a:rPr lang="en-US" sz="1350" dirty="0">
                <a:solidFill>
                  <a:srgbClr val="CBD5E1"/>
                </a:solidFill>
                <a:latin typeface="DM Sans"/>
                <a:ea typeface="DM Sans"/>
                <a:cs typeface="DM Sans"/>
                <a:sym typeface="DM Sans"/>
              </a:rPr>
              <a:t> money overall</a:t>
            </a:r>
            <a:endParaRPr sz="1400" b="0" i="0" u="none" strike="noStrike" cap="none" dirty="0">
              <a:solidFill>
                <a:srgbClr val="000000"/>
              </a:solidFill>
              <a:latin typeface="Arial"/>
              <a:ea typeface="Arial"/>
              <a:cs typeface="Arial"/>
              <a:sym typeface="Arial"/>
            </a:endParaRPr>
          </a:p>
        </p:txBody>
      </p:sp>
      <p:sp>
        <p:nvSpPr>
          <p:cNvPr id="161" name="Google Shape;161;p20"/>
          <p:cNvSpPr txBox="1"/>
          <p:nvPr/>
        </p:nvSpPr>
        <p:spPr>
          <a:xfrm>
            <a:off x="6819900" y="3617565"/>
            <a:ext cx="4600575" cy="623248"/>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0" i="0" u="none" strike="noStrike" cap="none" dirty="0">
                <a:solidFill>
                  <a:srgbClr val="CBD5E1"/>
                </a:solidFill>
                <a:latin typeface="DM Sans"/>
                <a:ea typeface="DM Sans"/>
                <a:cs typeface="DM Sans"/>
                <a:sym typeface="DM Sans"/>
              </a:rPr>
              <a:t>Switched insurance companies—received much better coverage and saved </a:t>
            </a:r>
            <a:r>
              <a:rPr lang="en-US" sz="1350" dirty="0">
                <a:solidFill>
                  <a:srgbClr val="CBD5E1"/>
                </a:solidFill>
                <a:latin typeface="DM Sans"/>
                <a:ea typeface="DM Sans"/>
                <a:cs typeface="DM Sans"/>
                <a:sym typeface="DM Sans"/>
              </a:rPr>
              <a:t>money.</a:t>
            </a:r>
            <a:endParaRPr sz="1400" b="0" i="0" u="none" strike="noStrike" cap="none" dirty="0">
              <a:solidFill>
                <a:srgbClr val="000000"/>
              </a:solidFill>
              <a:latin typeface="Arial"/>
              <a:ea typeface="Arial"/>
              <a:cs typeface="Arial"/>
              <a:sym typeface="Arial"/>
            </a:endParaRPr>
          </a:p>
        </p:txBody>
      </p:sp>
      <p:sp>
        <p:nvSpPr>
          <p:cNvPr id="162" name="Google Shape;162;p20"/>
          <p:cNvSpPr txBox="1"/>
          <p:nvPr/>
        </p:nvSpPr>
        <p:spPr>
          <a:xfrm>
            <a:off x="6819900" y="4246215"/>
            <a:ext cx="4600575" cy="934871"/>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0" i="0" u="none" strike="noStrike" cap="none" dirty="0">
                <a:solidFill>
                  <a:srgbClr val="CBD5E1"/>
                </a:solidFill>
                <a:latin typeface="DM Sans"/>
                <a:ea typeface="DM Sans"/>
                <a:cs typeface="DM Sans"/>
                <a:sym typeface="DM Sans"/>
              </a:rPr>
              <a:t>Agreement with </a:t>
            </a:r>
            <a:r>
              <a:rPr lang="en-US" sz="1350" b="0" i="0" u="none" strike="noStrike" cap="none" dirty="0" err="1">
                <a:solidFill>
                  <a:srgbClr val="CBD5E1"/>
                </a:solidFill>
                <a:latin typeface="DM Sans"/>
                <a:ea typeface="DM Sans"/>
                <a:cs typeface="DM Sans"/>
                <a:sym typeface="DM Sans"/>
              </a:rPr>
              <a:t>BlueSpan</a:t>
            </a:r>
            <a:r>
              <a:rPr lang="en-US" sz="1350" b="0" i="0" u="none" strike="noStrike" cap="none" dirty="0">
                <a:solidFill>
                  <a:srgbClr val="CBD5E1"/>
                </a:solidFill>
                <a:latin typeface="DM Sans"/>
                <a:ea typeface="DM Sans"/>
                <a:cs typeface="DM Sans"/>
                <a:sym typeface="DM Sans"/>
              </a:rPr>
              <a:t> for placement on our tower for free fiber optic/microwave Internet, allowing us to cx Starlink and save quite a bit.</a:t>
            </a:r>
            <a:endParaRPr sz="1400" b="0" i="0" u="none" strike="noStrike" cap="none" dirty="0">
              <a:solidFill>
                <a:srgbClr val="000000"/>
              </a:solidFill>
              <a:latin typeface="Arial"/>
              <a:ea typeface="Arial"/>
              <a:cs typeface="Arial"/>
              <a:sym typeface="Arial"/>
            </a:endParaRPr>
          </a:p>
        </p:txBody>
      </p:sp>
      <p:sp>
        <p:nvSpPr>
          <p:cNvPr id="163" name="Google Shape;163;p20"/>
          <p:cNvSpPr txBox="1"/>
          <p:nvPr/>
        </p:nvSpPr>
        <p:spPr>
          <a:xfrm>
            <a:off x="6819900" y="5132040"/>
            <a:ext cx="4600575" cy="1246495"/>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0" i="0" u="none" strike="noStrike" cap="none" dirty="0" err="1">
                <a:solidFill>
                  <a:srgbClr val="CBD5E1"/>
                </a:solidFill>
                <a:latin typeface="DM Sans"/>
                <a:ea typeface="DM Sans"/>
                <a:cs typeface="DM Sans"/>
                <a:sym typeface="DM Sans"/>
              </a:rPr>
              <a:t>BlueSpan</a:t>
            </a:r>
            <a:r>
              <a:rPr lang="en-US" sz="1350" b="0" i="0" u="none" strike="noStrike" cap="none" dirty="0">
                <a:solidFill>
                  <a:srgbClr val="CBD5E1"/>
                </a:solidFill>
                <a:latin typeface="DM Sans"/>
                <a:ea typeface="DM Sans"/>
                <a:cs typeface="DM Sans"/>
                <a:sym typeface="DM Sans"/>
              </a:rPr>
              <a:t> has also agreed to place our repeater up on TEP tower for free, a savings of thousands of dollars.</a:t>
            </a:r>
          </a:p>
          <a:p>
            <a:pPr marL="0" marR="0" lvl="0" indent="0" algn="l" rtl="0">
              <a:lnSpc>
                <a:spcPct val="150000"/>
              </a:lnSpc>
              <a:spcBef>
                <a:spcPts val="0"/>
              </a:spcBef>
              <a:spcAft>
                <a:spcPts val="0"/>
              </a:spcAft>
              <a:buClr>
                <a:srgbClr val="000000"/>
              </a:buClr>
              <a:buSzPts val="1350"/>
              <a:buFont typeface="Arial"/>
              <a:buNone/>
            </a:pPr>
            <a:r>
              <a:rPr lang="en-US" sz="1350" dirty="0">
                <a:solidFill>
                  <a:srgbClr val="CBD5E1"/>
                </a:solidFill>
                <a:latin typeface="DM Sans"/>
                <a:sym typeface="DM Sans"/>
              </a:rPr>
              <a:t>Grants have also played a big role so we don’t have to reach into Reserve Account.</a:t>
            </a:r>
            <a:endParaRPr sz="1400" b="0" i="0" u="none" strike="noStrike" cap="none" dirty="0">
              <a:solidFill>
                <a:srgbClr val="000000"/>
              </a:solidFill>
              <a:latin typeface="Arial"/>
              <a:ea typeface="Arial"/>
              <a:cs typeface="Arial"/>
              <a:sym typeface="Arial"/>
            </a:endParaRPr>
          </a:p>
        </p:txBody>
      </p:sp>
      <p:sp>
        <p:nvSpPr>
          <p:cNvPr id="164" name="Google Shape;164;p20"/>
          <p:cNvSpPr txBox="1"/>
          <p:nvPr/>
        </p:nvSpPr>
        <p:spPr>
          <a:xfrm>
            <a:off x="476250" y="476250"/>
            <a:ext cx="11715750" cy="495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150"/>
              <a:buFont typeface="Arial"/>
              <a:buNone/>
            </a:pPr>
            <a:r>
              <a:rPr lang="en-US" sz="3150" b="1" i="0" u="none" strike="noStrike" cap="none">
                <a:solidFill>
                  <a:srgbClr val="F8FAFC"/>
                </a:solidFill>
                <a:latin typeface="Merriweather"/>
                <a:ea typeface="Merriweather"/>
                <a:cs typeface="Merriweather"/>
                <a:sym typeface="Merriweather"/>
              </a:rPr>
              <a:t>1A: Annexation &amp; </a:t>
            </a:r>
            <a:r>
              <a:rPr lang="en-US" sz="3150" b="1" i="0" u="none" strike="noStrike" cap="none">
                <a:solidFill>
                  <a:srgbClr val="F59E0B"/>
                </a:solidFill>
                <a:latin typeface="Merriweather"/>
                <a:ea typeface="Merriweather"/>
                <a:cs typeface="Merriweather"/>
                <a:sym typeface="Merriweather"/>
              </a:rPr>
              <a:t>Cost Efficiencies</a:t>
            </a:r>
            <a:endParaRPr sz="1400" b="0" i="0" u="none" strike="noStrike" cap="none">
              <a:solidFill>
                <a:srgbClr val="000000"/>
              </a:solidFill>
              <a:latin typeface="Arial"/>
              <a:ea typeface="Arial"/>
              <a:cs typeface="Arial"/>
              <a:sym typeface="Arial"/>
            </a:endParaRPr>
          </a:p>
        </p:txBody>
      </p:sp>
      <p:pic>
        <p:nvPicPr>
          <p:cNvPr id="165" name="Google Shape;165;p20" descr="image.png"/>
          <p:cNvPicPr preferRelativeResize="0"/>
          <p:nvPr/>
        </p:nvPicPr>
        <p:blipFill rotWithShape="1">
          <a:blip r:embed="rId5">
            <a:alphaModFix/>
          </a:blip>
          <a:srcRect/>
          <a:stretch/>
        </p:blipFill>
        <p:spPr>
          <a:xfrm>
            <a:off x="6581775" y="2636490"/>
            <a:ext cx="85725" cy="180975"/>
          </a:xfrm>
          <a:prstGeom prst="rect">
            <a:avLst/>
          </a:prstGeom>
          <a:noFill/>
          <a:ln>
            <a:noFill/>
          </a:ln>
        </p:spPr>
      </p:pic>
      <p:pic>
        <p:nvPicPr>
          <p:cNvPr id="166" name="Google Shape;166;p20" descr="image.png"/>
          <p:cNvPicPr preferRelativeResize="0"/>
          <p:nvPr/>
        </p:nvPicPr>
        <p:blipFill rotWithShape="1">
          <a:blip r:embed="rId5">
            <a:alphaModFix/>
          </a:blip>
          <a:srcRect/>
          <a:stretch/>
        </p:blipFill>
        <p:spPr>
          <a:xfrm>
            <a:off x="6581775" y="3265140"/>
            <a:ext cx="85725" cy="180975"/>
          </a:xfrm>
          <a:prstGeom prst="rect">
            <a:avLst/>
          </a:prstGeom>
          <a:noFill/>
          <a:ln>
            <a:noFill/>
          </a:ln>
        </p:spPr>
      </p:pic>
      <p:pic>
        <p:nvPicPr>
          <p:cNvPr id="167" name="Google Shape;167;p20" descr="image.png"/>
          <p:cNvPicPr preferRelativeResize="0"/>
          <p:nvPr/>
        </p:nvPicPr>
        <p:blipFill rotWithShape="1">
          <a:blip r:embed="rId5">
            <a:alphaModFix/>
          </a:blip>
          <a:srcRect/>
          <a:stretch/>
        </p:blipFill>
        <p:spPr>
          <a:xfrm>
            <a:off x="6581775" y="3636615"/>
            <a:ext cx="85725" cy="180975"/>
          </a:xfrm>
          <a:prstGeom prst="rect">
            <a:avLst/>
          </a:prstGeom>
          <a:noFill/>
          <a:ln>
            <a:noFill/>
          </a:ln>
        </p:spPr>
      </p:pic>
      <p:pic>
        <p:nvPicPr>
          <p:cNvPr id="168" name="Google Shape;168;p20" descr="image.png"/>
          <p:cNvPicPr preferRelativeResize="0"/>
          <p:nvPr/>
        </p:nvPicPr>
        <p:blipFill rotWithShape="1">
          <a:blip r:embed="rId5">
            <a:alphaModFix/>
          </a:blip>
          <a:srcRect/>
          <a:stretch/>
        </p:blipFill>
        <p:spPr>
          <a:xfrm>
            <a:off x="6581775" y="4265265"/>
            <a:ext cx="85725" cy="180975"/>
          </a:xfrm>
          <a:prstGeom prst="rect">
            <a:avLst/>
          </a:prstGeom>
          <a:noFill/>
          <a:ln>
            <a:noFill/>
          </a:ln>
        </p:spPr>
      </p:pic>
      <p:pic>
        <p:nvPicPr>
          <p:cNvPr id="169" name="Google Shape;169;p20" descr="image.png"/>
          <p:cNvPicPr preferRelativeResize="0"/>
          <p:nvPr/>
        </p:nvPicPr>
        <p:blipFill rotWithShape="1">
          <a:blip r:embed="rId5">
            <a:alphaModFix/>
          </a:blip>
          <a:srcRect/>
          <a:stretch/>
        </p:blipFill>
        <p:spPr>
          <a:xfrm>
            <a:off x="6581775" y="5151090"/>
            <a:ext cx="85725" cy="1809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Shape 173"/>
        <p:cNvGrpSpPr/>
        <p:nvPr/>
      </p:nvGrpSpPr>
      <p:grpSpPr>
        <a:xfrm>
          <a:off x="0" y="0"/>
          <a:ext cx="0" cy="0"/>
          <a:chOff x="0" y="0"/>
          <a:chExt cx="0" cy="0"/>
        </a:xfrm>
      </p:grpSpPr>
      <p:pic>
        <p:nvPicPr>
          <p:cNvPr id="174" name="Google Shape;174;p21" title="446cdaf1-5515-4540-8c5f-eb1a9badbbb4~1.jpg"/>
          <p:cNvPicPr preferRelativeResize="0"/>
          <p:nvPr/>
        </p:nvPicPr>
        <p:blipFill rotWithShape="1">
          <a:blip r:embed="rId3">
            <a:alphaModFix/>
          </a:blip>
          <a:srcRect t="25057" b="25057"/>
          <a:stretch/>
        </p:blipFill>
        <p:spPr>
          <a:xfrm>
            <a:off x="6267450" y="1495425"/>
            <a:ext cx="5429249" cy="4286250"/>
          </a:xfrm>
          <a:prstGeom prst="rect">
            <a:avLst/>
          </a:prstGeom>
          <a:noFill/>
          <a:ln>
            <a:noFill/>
          </a:ln>
        </p:spPr>
      </p:pic>
      <p:sp>
        <p:nvSpPr>
          <p:cNvPr id="175" name="Google Shape;175;p21"/>
          <p:cNvSpPr txBox="1"/>
          <p:nvPr/>
        </p:nvSpPr>
        <p:spPr>
          <a:xfrm>
            <a:off x="476250" y="1307626"/>
            <a:ext cx="5429250" cy="623248"/>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1" i="0" u="none" strike="noStrike" cap="none" dirty="0">
                <a:solidFill>
                  <a:srgbClr val="334155"/>
                </a:solidFill>
                <a:latin typeface="DM Sans"/>
                <a:ea typeface="DM Sans"/>
                <a:cs typeface="DM Sans"/>
                <a:sym typeface="DM Sans"/>
              </a:rPr>
              <a:t>How’d we do?</a:t>
            </a:r>
            <a:r>
              <a:rPr lang="en-US" sz="1350" b="0" i="0" u="none" strike="noStrike" cap="none" dirty="0">
                <a:solidFill>
                  <a:srgbClr val="334155"/>
                </a:solidFill>
                <a:latin typeface="DM Sans"/>
                <a:ea typeface="DM Sans"/>
                <a:cs typeface="DM Sans"/>
                <a:sym typeface="DM Sans"/>
              </a:rPr>
              <a:t> We have excelled in this area. It has been my goal as FC to </a:t>
            </a:r>
            <a:r>
              <a:rPr lang="en-US" sz="1350" dirty="0">
                <a:solidFill>
                  <a:srgbClr val="334155"/>
                </a:solidFill>
                <a:latin typeface="DM Sans"/>
                <a:ea typeface="DM Sans"/>
                <a:cs typeface="DM Sans"/>
                <a:sym typeface="DM Sans"/>
              </a:rPr>
              <a:t>do all I can</a:t>
            </a:r>
            <a:r>
              <a:rPr lang="en-US" sz="1350" b="0" i="0" u="none" strike="noStrike" cap="none" dirty="0">
                <a:solidFill>
                  <a:srgbClr val="334155"/>
                </a:solidFill>
                <a:latin typeface="DM Sans"/>
                <a:ea typeface="DM Sans"/>
                <a:cs typeface="DM Sans"/>
                <a:sym typeface="DM Sans"/>
              </a:rPr>
              <a:t> through grants.</a:t>
            </a:r>
            <a:endParaRPr sz="1400" b="0" i="0" u="none" strike="noStrike" cap="none" dirty="0">
              <a:solidFill>
                <a:srgbClr val="000000"/>
              </a:solidFill>
              <a:latin typeface="Arial"/>
              <a:ea typeface="Arial"/>
              <a:cs typeface="Arial"/>
              <a:sym typeface="Arial"/>
            </a:endParaRPr>
          </a:p>
        </p:txBody>
      </p:sp>
      <p:sp>
        <p:nvSpPr>
          <p:cNvPr id="176" name="Google Shape;176;p21"/>
          <p:cNvSpPr txBox="1"/>
          <p:nvPr/>
        </p:nvSpPr>
        <p:spPr>
          <a:xfrm>
            <a:off x="595275" y="2094449"/>
            <a:ext cx="5191200" cy="5196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0" i="0" u="none" strike="noStrike" cap="none" dirty="0">
                <a:solidFill>
                  <a:srgbClr val="334155"/>
                </a:solidFill>
                <a:latin typeface="DM Sans"/>
                <a:ea typeface="DM Sans"/>
                <a:cs typeface="DM Sans"/>
                <a:sym typeface="DM Sans"/>
              </a:rPr>
              <a:t>GOHS grant for $</a:t>
            </a:r>
            <a:r>
              <a:rPr lang="en-US" sz="1350" dirty="0">
                <a:solidFill>
                  <a:srgbClr val="334155"/>
                </a:solidFill>
                <a:latin typeface="DM Sans"/>
                <a:ea typeface="DM Sans"/>
                <a:cs typeface="DM Sans"/>
                <a:sym typeface="DM Sans"/>
              </a:rPr>
              <a:t>3</a:t>
            </a:r>
            <a:r>
              <a:rPr lang="en-US" sz="1350" b="0" i="0" u="none" strike="noStrike" cap="none" dirty="0">
                <a:solidFill>
                  <a:srgbClr val="334155"/>
                </a:solidFill>
                <a:latin typeface="DM Sans"/>
                <a:ea typeface="DM Sans"/>
                <a:cs typeface="DM Sans"/>
                <a:sym typeface="DM Sans"/>
              </a:rPr>
              <a:t>0,000 for new battery powered extrication devices</a:t>
            </a:r>
            <a:endParaRPr sz="1400" b="0" i="0" u="none" strike="noStrike" cap="none" dirty="0">
              <a:solidFill>
                <a:srgbClr val="000000"/>
              </a:solidFill>
              <a:latin typeface="Arial"/>
              <a:ea typeface="Arial"/>
              <a:cs typeface="Arial"/>
              <a:sym typeface="Arial"/>
            </a:endParaRPr>
          </a:p>
        </p:txBody>
      </p:sp>
      <p:sp>
        <p:nvSpPr>
          <p:cNvPr id="177" name="Google Shape;177;p21"/>
          <p:cNvSpPr txBox="1"/>
          <p:nvPr/>
        </p:nvSpPr>
        <p:spPr>
          <a:xfrm>
            <a:off x="595275" y="2789475"/>
            <a:ext cx="5191125" cy="257175"/>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0" i="0" u="none" strike="noStrike" cap="none" dirty="0">
                <a:solidFill>
                  <a:srgbClr val="334155"/>
                </a:solidFill>
                <a:latin typeface="DM Sans"/>
                <a:ea typeface="DM Sans"/>
                <a:cs typeface="DM Sans"/>
                <a:sym typeface="DM Sans"/>
              </a:rPr>
              <a:t>Church grant for $3500 for new AED’s</a:t>
            </a:r>
            <a:endParaRPr sz="1400" b="0" i="0" u="none" strike="noStrike" cap="none" dirty="0">
              <a:solidFill>
                <a:srgbClr val="000000"/>
              </a:solidFill>
              <a:latin typeface="Arial"/>
              <a:ea typeface="Arial"/>
              <a:cs typeface="Arial"/>
              <a:sym typeface="Arial"/>
            </a:endParaRPr>
          </a:p>
        </p:txBody>
      </p:sp>
      <p:sp>
        <p:nvSpPr>
          <p:cNvPr id="178" name="Google Shape;178;p21"/>
          <p:cNvSpPr txBox="1"/>
          <p:nvPr/>
        </p:nvSpPr>
        <p:spPr>
          <a:xfrm>
            <a:off x="561975" y="3233026"/>
            <a:ext cx="5191125" cy="623248"/>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0" i="0" u="none" strike="noStrike" cap="none" dirty="0">
                <a:solidFill>
                  <a:srgbClr val="334155"/>
                </a:solidFill>
                <a:latin typeface="DM Sans"/>
                <a:ea typeface="DM Sans"/>
                <a:cs typeface="DM Sans"/>
                <a:sym typeface="DM Sans"/>
              </a:rPr>
              <a:t>CDS/HRSA grant for $650,000 for new rescue vehicles with ALS, and special rescue equipment in process.</a:t>
            </a:r>
            <a:endParaRPr sz="1400" b="0" i="0" u="none" strike="noStrike" cap="none" dirty="0">
              <a:solidFill>
                <a:srgbClr val="000000"/>
              </a:solidFill>
              <a:latin typeface="Arial"/>
              <a:ea typeface="Arial"/>
              <a:cs typeface="Arial"/>
              <a:sym typeface="Arial"/>
            </a:endParaRPr>
          </a:p>
        </p:txBody>
      </p:sp>
      <p:sp>
        <p:nvSpPr>
          <p:cNvPr id="179" name="Google Shape;179;p21"/>
          <p:cNvSpPr txBox="1"/>
          <p:nvPr/>
        </p:nvSpPr>
        <p:spPr>
          <a:xfrm>
            <a:off x="561974" y="3870676"/>
            <a:ext cx="5191125" cy="311624"/>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0" i="0" u="none" strike="noStrike" cap="none" dirty="0">
                <a:solidFill>
                  <a:srgbClr val="334155"/>
                </a:solidFill>
                <a:latin typeface="DM Sans"/>
                <a:ea typeface="DM Sans"/>
                <a:cs typeface="DM Sans"/>
                <a:sym typeface="DM Sans"/>
              </a:rPr>
              <a:t>$3000 county grant for hose/nozzles</a:t>
            </a:r>
            <a:endParaRPr sz="1400" b="0" i="0" u="none" strike="noStrike" cap="none" dirty="0">
              <a:solidFill>
                <a:srgbClr val="000000"/>
              </a:solidFill>
              <a:latin typeface="Arial"/>
              <a:ea typeface="Arial"/>
              <a:cs typeface="Arial"/>
              <a:sym typeface="Arial"/>
            </a:endParaRPr>
          </a:p>
        </p:txBody>
      </p:sp>
      <p:sp>
        <p:nvSpPr>
          <p:cNvPr id="180" name="Google Shape;180;p21"/>
          <p:cNvSpPr txBox="1"/>
          <p:nvPr/>
        </p:nvSpPr>
        <p:spPr>
          <a:xfrm>
            <a:off x="561899" y="4252799"/>
            <a:ext cx="5191200" cy="2079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0" i="0" u="none" strike="noStrike" cap="none" dirty="0">
                <a:solidFill>
                  <a:srgbClr val="334155"/>
                </a:solidFill>
                <a:latin typeface="DM Sans"/>
                <a:ea typeface="DM Sans"/>
                <a:cs typeface="DM Sans"/>
                <a:sym typeface="DM Sans"/>
              </a:rPr>
              <a:t>$8000+ Ak-Chin </a:t>
            </a:r>
            <a:r>
              <a:rPr lang="en-US" sz="1350" dirty="0">
                <a:solidFill>
                  <a:srgbClr val="334155"/>
                </a:solidFill>
                <a:latin typeface="DM Sans"/>
                <a:ea typeface="DM Sans"/>
                <a:cs typeface="DM Sans"/>
                <a:sym typeface="DM Sans"/>
              </a:rPr>
              <a:t>Tribal</a:t>
            </a:r>
            <a:r>
              <a:rPr lang="en-US" sz="1350" b="0" i="0" u="none" strike="noStrike" cap="none" dirty="0">
                <a:solidFill>
                  <a:srgbClr val="334155"/>
                </a:solidFill>
                <a:latin typeface="DM Sans"/>
                <a:ea typeface="DM Sans"/>
                <a:cs typeface="DM Sans"/>
                <a:sym typeface="DM Sans"/>
              </a:rPr>
              <a:t> grant for turnout extractor</a:t>
            </a:r>
            <a:endParaRPr sz="1400" b="0" i="0" u="none" strike="noStrike" cap="none" dirty="0">
              <a:solidFill>
                <a:srgbClr val="000000"/>
              </a:solidFill>
              <a:latin typeface="Arial"/>
              <a:ea typeface="Arial"/>
              <a:cs typeface="Arial"/>
              <a:sym typeface="Arial"/>
            </a:endParaRPr>
          </a:p>
        </p:txBody>
      </p:sp>
      <p:sp>
        <p:nvSpPr>
          <p:cNvPr id="181" name="Google Shape;181;p21"/>
          <p:cNvSpPr txBox="1"/>
          <p:nvPr/>
        </p:nvSpPr>
        <p:spPr>
          <a:xfrm>
            <a:off x="519112" y="4667250"/>
            <a:ext cx="5191125" cy="311624"/>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0" i="0" u="none" strike="noStrike" cap="none" dirty="0">
                <a:solidFill>
                  <a:srgbClr val="334155"/>
                </a:solidFill>
                <a:latin typeface="DM Sans"/>
                <a:ea typeface="DM Sans"/>
                <a:cs typeface="DM Sans"/>
                <a:sym typeface="DM Sans"/>
              </a:rPr>
              <a:t>$3500 grant from DFFM for wildland gear</a:t>
            </a:r>
            <a:endParaRPr sz="1400" b="0" i="0" u="none" strike="noStrike" cap="none" dirty="0">
              <a:solidFill>
                <a:srgbClr val="000000"/>
              </a:solidFill>
              <a:latin typeface="Arial"/>
              <a:ea typeface="Arial"/>
              <a:cs typeface="Arial"/>
              <a:sym typeface="Arial"/>
            </a:endParaRPr>
          </a:p>
        </p:txBody>
      </p:sp>
      <p:sp>
        <p:nvSpPr>
          <p:cNvPr id="182" name="Google Shape;182;p21"/>
          <p:cNvSpPr txBox="1"/>
          <p:nvPr/>
        </p:nvSpPr>
        <p:spPr>
          <a:xfrm>
            <a:off x="519111" y="5098123"/>
            <a:ext cx="5191125" cy="257175"/>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0" i="0" u="none" strike="noStrike" cap="none" dirty="0">
                <a:solidFill>
                  <a:srgbClr val="334155"/>
                </a:solidFill>
                <a:latin typeface="DM Sans"/>
                <a:ea typeface="DM Sans"/>
                <a:cs typeface="DM Sans"/>
                <a:sym typeface="DM Sans"/>
              </a:rPr>
              <a:t>$2500 grant from Rescue me Wellness for FF physicals</a:t>
            </a:r>
            <a:endParaRPr sz="1400" b="0" i="0" u="none" strike="noStrike" cap="none" dirty="0">
              <a:solidFill>
                <a:srgbClr val="000000"/>
              </a:solidFill>
              <a:latin typeface="Arial"/>
              <a:ea typeface="Arial"/>
              <a:cs typeface="Arial"/>
              <a:sym typeface="Arial"/>
            </a:endParaRPr>
          </a:p>
        </p:txBody>
      </p:sp>
      <p:sp>
        <p:nvSpPr>
          <p:cNvPr id="183" name="Google Shape;183;p21"/>
          <p:cNvSpPr txBox="1"/>
          <p:nvPr/>
        </p:nvSpPr>
        <p:spPr>
          <a:xfrm>
            <a:off x="476250" y="6163917"/>
            <a:ext cx="5191200" cy="634789"/>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0" i="0" u="none" strike="noStrike" cap="none" dirty="0">
                <a:solidFill>
                  <a:srgbClr val="334155"/>
                </a:solidFill>
                <a:latin typeface="DM Sans"/>
                <a:ea typeface="DM Sans"/>
                <a:cs typeface="DM Sans"/>
                <a:sym typeface="DM Sans"/>
              </a:rPr>
              <a:t>$5000 grant for cancer screening</a:t>
            </a:r>
            <a:endParaRPr dirty="0"/>
          </a:p>
          <a:p>
            <a:pPr marL="0" marR="0" lvl="0" indent="0" algn="l" rtl="0">
              <a:lnSpc>
                <a:spcPct val="150000"/>
              </a:lnSpc>
              <a:spcBef>
                <a:spcPts val="0"/>
              </a:spcBef>
              <a:spcAft>
                <a:spcPts val="0"/>
              </a:spcAft>
              <a:buClr>
                <a:srgbClr val="000000"/>
              </a:buClr>
              <a:buSzPts val="1350"/>
              <a:buFont typeface="Arial"/>
              <a:buNone/>
            </a:pPr>
            <a:r>
              <a:rPr lang="en-US" dirty="0"/>
              <a:t>$17.625 from 100 Club for three complete turnout ensembles</a:t>
            </a:r>
            <a:endParaRPr sz="1400" b="0" i="0" u="none" strike="noStrike" cap="none" dirty="0">
              <a:solidFill>
                <a:srgbClr val="000000"/>
              </a:solidFill>
              <a:latin typeface="Arial"/>
              <a:ea typeface="Arial"/>
              <a:cs typeface="Arial"/>
              <a:sym typeface="Arial"/>
            </a:endParaRPr>
          </a:p>
        </p:txBody>
      </p:sp>
      <p:sp>
        <p:nvSpPr>
          <p:cNvPr id="184" name="Google Shape;184;p21"/>
          <p:cNvSpPr txBox="1"/>
          <p:nvPr/>
        </p:nvSpPr>
        <p:spPr>
          <a:xfrm>
            <a:off x="476250" y="476250"/>
            <a:ext cx="11715750" cy="495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150"/>
              <a:buFont typeface="Arial"/>
              <a:buNone/>
            </a:pPr>
            <a:r>
              <a:rPr lang="en-US" sz="3150" b="1" i="0" u="none" strike="noStrike" cap="none">
                <a:solidFill>
                  <a:srgbClr val="0F172A"/>
                </a:solidFill>
                <a:latin typeface="Merriweather"/>
                <a:ea typeface="Merriweather"/>
                <a:cs typeface="Merriweather"/>
                <a:sym typeface="Merriweather"/>
              </a:rPr>
              <a:t>1A.4 </a:t>
            </a:r>
            <a:r>
              <a:rPr lang="en-US" sz="3150" b="1" i="0" u="none" strike="noStrike" cap="none">
                <a:solidFill>
                  <a:srgbClr val="B91C1C"/>
                </a:solidFill>
                <a:latin typeface="Merriweather"/>
                <a:ea typeface="Merriweather"/>
                <a:cs typeface="Merriweather"/>
                <a:sym typeface="Merriweather"/>
              </a:rPr>
              <a:t>Grant Opportunities</a:t>
            </a:r>
            <a:r>
              <a:rPr lang="en-US" sz="3150" b="1" i="0" u="none" strike="noStrike" cap="none">
                <a:solidFill>
                  <a:srgbClr val="0F172A"/>
                </a:solidFill>
                <a:latin typeface="Merriweather"/>
                <a:ea typeface="Merriweather"/>
                <a:cs typeface="Merriweather"/>
                <a:sym typeface="Merriweather"/>
              </a:rPr>
              <a:t> (Part 1)</a:t>
            </a:r>
            <a:endParaRPr sz="1400" b="0" i="0" u="none" strike="noStrike" cap="none">
              <a:solidFill>
                <a:srgbClr val="000000"/>
              </a:solidFill>
              <a:latin typeface="Arial"/>
              <a:ea typeface="Arial"/>
              <a:cs typeface="Arial"/>
              <a:sym typeface="Arial"/>
            </a:endParaRPr>
          </a:p>
        </p:txBody>
      </p:sp>
      <p:pic>
        <p:nvPicPr>
          <p:cNvPr id="185" name="Google Shape;185;p21" descr="image.png"/>
          <p:cNvPicPr preferRelativeResize="0"/>
          <p:nvPr/>
        </p:nvPicPr>
        <p:blipFill rotWithShape="1">
          <a:blip r:embed="rId4">
            <a:alphaModFix/>
          </a:blip>
          <a:srcRect/>
          <a:stretch/>
        </p:blipFill>
        <p:spPr>
          <a:xfrm>
            <a:off x="476250" y="2667000"/>
            <a:ext cx="85725" cy="180975"/>
          </a:xfrm>
          <a:prstGeom prst="rect">
            <a:avLst/>
          </a:prstGeom>
          <a:noFill/>
          <a:ln>
            <a:noFill/>
          </a:ln>
        </p:spPr>
      </p:pic>
      <p:pic>
        <p:nvPicPr>
          <p:cNvPr id="186" name="Google Shape;186;p21" descr="image.png"/>
          <p:cNvPicPr preferRelativeResize="0"/>
          <p:nvPr/>
        </p:nvPicPr>
        <p:blipFill rotWithShape="1">
          <a:blip r:embed="rId4">
            <a:alphaModFix/>
          </a:blip>
          <a:srcRect/>
          <a:stretch/>
        </p:blipFill>
        <p:spPr>
          <a:xfrm>
            <a:off x="476250" y="3295650"/>
            <a:ext cx="85725" cy="180975"/>
          </a:xfrm>
          <a:prstGeom prst="rect">
            <a:avLst/>
          </a:prstGeom>
          <a:noFill/>
          <a:ln>
            <a:noFill/>
          </a:ln>
        </p:spPr>
      </p:pic>
      <p:pic>
        <p:nvPicPr>
          <p:cNvPr id="187" name="Google Shape;187;p21" descr="image.png"/>
          <p:cNvPicPr preferRelativeResize="0"/>
          <p:nvPr/>
        </p:nvPicPr>
        <p:blipFill rotWithShape="1">
          <a:blip r:embed="rId4">
            <a:alphaModFix/>
          </a:blip>
          <a:srcRect/>
          <a:stretch/>
        </p:blipFill>
        <p:spPr>
          <a:xfrm>
            <a:off x="476250" y="3667125"/>
            <a:ext cx="85725" cy="180975"/>
          </a:xfrm>
          <a:prstGeom prst="rect">
            <a:avLst/>
          </a:prstGeom>
          <a:noFill/>
          <a:ln>
            <a:noFill/>
          </a:ln>
        </p:spPr>
      </p:pic>
      <p:pic>
        <p:nvPicPr>
          <p:cNvPr id="188" name="Google Shape;188;p21" descr="image.png"/>
          <p:cNvPicPr preferRelativeResize="0"/>
          <p:nvPr/>
        </p:nvPicPr>
        <p:blipFill rotWithShape="1">
          <a:blip r:embed="rId4">
            <a:alphaModFix/>
          </a:blip>
          <a:srcRect/>
          <a:stretch/>
        </p:blipFill>
        <p:spPr>
          <a:xfrm>
            <a:off x="476250" y="4295775"/>
            <a:ext cx="85725" cy="180975"/>
          </a:xfrm>
          <a:prstGeom prst="rect">
            <a:avLst/>
          </a:prstGeom>
          <a:noFill/>
          <a:ln>
            <a:noFill/>
          </a:ln>
        </p:spPr>
      </p:pic>
      <p:pic>
        <p:nvPicPr>
          <p:cNvPr id="189" name="Google Shape;189;p21" descr="image.png"/>
          <p:cNvPicPr preferRelativeResize="0"/>
          <p:nvPr/>
        </p:nvPicPr>
        <p:blipFill rotWithShape="1">
          <a:blip r:embed="rId4">
            <a:alphaModFix/>
          </a:blip>
          <a:srcRect/>
          <a:stretch/>
        </p:blipFill>
        <p:spPr>
          <a:xfrm>
            <a:off x="476250" y="4667250"/>
            <a:ext cx="85725" cy="180975"/>
          </a:xfrm>
          <a:prstGeom prst="rect">
            <a:avLst/>
          </a:prstGeom>
          <a:noFill/>
          <a:ln>
            <a:noFill/>
          </a:ln>
        </p:spPr>
      </p:pic>
      <p:pic>
        <p:nvPicPr>
          <p:cNvPr id="190" name="Google Shape;190;p21" descr="image.png"/>
          <p:cNvPicPr preferRelativeResize="0"/>
          <p:nvPr/>
        </p:nvPicPr>
        <p:blipFill rotWithShape="1">
          <a:blip r:embed="rId4">
            <a:alphaModFix/>
          </a:blip>
          <a:srcRect/>
          <a:stretch/>
        </p:blipFill>
        <p:spPr>
          <a:xfrm>
            <a:off x="476250" y="5038725"/>
            <a:ext cx="85725" cy="180975"/>
          </a:xfrm>
          <a:prstGeom prst="rect">
            <a:avLst/>
          </a:prstGeom>
          <a:noFill/>
          <a:ln>
            <a:noFill/>
          </a:ln>
        </p:spPr>
      </p:pic>
      <p:pic>
        <p:nvPicPr>
          <p:cNvPr id="191" name="Google Shape;191;p21" descr="image.png"/>
          <p:cNvPicPr preferRelativeResize="0"/>
          <p:nvPr/>
        </p:nvPicPr>
        <p:blipFill rotWithShape="1">
          <a:blip r:embed="rId4">
            <a:alphaModFix/>
          </a:blip>
          <a:srcRect/>
          <a:stretch/>
        </p:blipFill>
        <p:spPr>
          <a:xfrm>
            <a:off x="476250" y="5410200"/>
            <a:ext cx="85725" cy="180975"/>
          </a:xfrm>
          <a:prstGeom prst="rect">
            <a:avLst/>
          </a:prstGeom>
          <a:noFill/>
          <a:ln>
            <a:noFill/>
          </a:ln>
        </p:spPr>
      </p:pic>
      <p:pic>
        <p:nvPicPr>
          <p:cNvPr id="192" name="Google Shape;192;p21" descr="image.png"/>
          <p:cNvPicPr preferRelativeResize="0"/>
          <p:nvPr/>
        </p:nvPicPr>
        <p:blipFill rotWithShape="1">
          <a:blip r:embed="rId4">
            <a:alphaModFix/>
          </a:blip>
          <a:srcRect/>
          <a:stretch/>
        </p:blipFill>
        <p:spPr>
          <a:xfrm>
            <a:off x="476250" y="5781675"/>
            <a:ext cx="85725" cy="180975"/>
          </a:xfrm>
          <a:prstGeom prst="rect">
            <a:avLst/>
          </a:prstGeom>
          <a:noFill/>
          <a:ln>
            <a:noFill/>
          </a:ln>
        </p:spPr>
      </p:pic>
      <p:sp>
        <p:nvSpPr>
          <p:cNvPr id="193" name="Google Shape;193;p21"/>
          <p:cNvSpPr txBox="1"/>
          <p:nvPr/>
        </p:nvSpPr>
        <p:spPr>
          <a:xfrm>
            <a:off x="476250" y="5424878"/>
            <a:ext cx="4942500" cy="698952"/>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Clr>
                <a:schemeClr val="dk1"/>
              </a:buClr>
              <a:buSzPts val="1350"/>
              <a:buFont typeface="Arial"/>
              <a:buNone/>
            </a:pPr>
            <a:r>
              <a:rPr lang="en-US" sz="1350" dirty="0">
                <a:solidFill>
                  <a:srgbClr val="334155"/>
                </a:solidFill>
                <a:latin typeface="DM Sans"/>
                <a:ea typeface="DM Sans"/>
                <a:cs typeface="DM Sans"/>
                <a:sym typeface="DM Sans"/>
              </a:rPr>
              <a:t>Helipad upgrade through SSVEC $10,000 plus a generous $5,000 from  Arizona G&amp;T</a:t>
            </a:r>
          </a:p>
          <a:p>
            <a:pPr marL="0" lvl="0" indent="0" algn="l" rtl="0">
              <a:lnSpc>
                <a:spcPct val="150000"/>
              </a:lnSpc>
              <a:spcBef>
                <a:spcPts val="0"/>
              </a:spcBef>
              <a:spcAft>
                <a:spcPts val="0"/>
              </a:spcAft>
              <a:buClr>
                <a:schemeClr val="dk1"/>
              </a:buClr>
              <a:buSzPts val="1350"/>
              <a:buFont typeface="Arial"/>
              <a:buNone/>
            </a:pPr>
            <a:r>
              <a:rPr lang="en-US" sz="1350" dirty="0">
                <a:solidFill>
                  <a:srgbClr val="334155"/>
                </a:solidFill>
                <a:latin typeface="DM Sans"/>
                <a:ea typeface="DM Sans"/>
                <a:cs typeface="DM Sans"/>
                <a:sym typeface="DM Sans"/>
              </a:rPr>
              <a:t>     </a:t>
            </a:r>
            <a:endParaRPr sz="3200" dirty="0">
              <a:solidFill>
                <a:schemeClr val="dk1"/>
              </a:solidFill>
              <a:latin typeface="Calibri"/>
              <a:ea typeface="Calibri"/>
              <a:cs typeface="Calibri"/>
              <a:sym typeface="Calibri"/>
            </a:endParaRPr>
          </a:p>
        </p:txBody>
      </p:sp>
      <p:pic>
        <p:nvPicPr>
          <p:cNvPr id="194" name="Google Shape;194;p21" descr="image.png"/>
          <p:cNvPicPr preferRelativeResize="0"/>
          <p:nvPr/>
        </p:nvPicPr>
        <p:blipFill rotWithShape="1">
          <a:blip r:embed="rId4">
            <a:alphaModFix/>
          </a:blip>
          <a:srcRect/>
          <a:stretch/>
        </p:blipFill>
        <p:spPr>
          <a:xfrm>
            <a:off x="476250" y="6153150"/>
            <a:ext cx="85725" cy="18095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F172A"/>
        </a:solidFill>
        <a:effectLst/>
      </p:bgPr>
    </p:bg>
    <p:spTree>
      <p:nvGrpSpPr>
        <p:cNvPr id="1" name="Shape 198"/>
        <p:cNvGrpSpPr/>
        <p:nvPr/>
      </p:nvGrpSpPr>
      <p:grpSpPr>
        <a:xfrm>
          <a:off x="0" y="0"/>
          <a:ext cx="0" cy="0"/>
          <a:chOff x="0" y="0"/>
          <a:chExt cx="0" cy="0"/>
        </a:xfrm>
      </p:grpSpPr>
      <p:pic>
        <p:nvPicPr>
          <p:cNvPr id="199" name="Google Shape;199;p22" descr="image.png"/>
          <p:cNvPicPr preferRelativeResize="0"/>
          <p:nvPr/>
        </p:nvPicPr>
        <p:blipFill rotWithShape="1">
          <a:blip r:embed="rId3">
            <a:alphaModFix/>
          </a:blip>
          <a:srcRect/>
          <a:stretch/>
        </p:blipFill>
        <p:spPr>
          <a:xfrm>
            <a:off x="6096000" y="1426815"/>
            <a:ext cx="5429250" cy="5124450"/>
          </a:xfrm>
          <a:prstGeom prst="rect">
            <a:avLst/>
          </a:prstGeom>
          <a:noFill/>
          <a:ln>
            <a:noFill/>
          </a:ln>
        </p:spPr>
      </p:pic>
      <p:sp>
        <p:nvSpPr>
          <p:cNvPr id="200" name="Google Shape;200;p22"/>
          <p:cNvSpPr txBox="1"/>
          <p:nvPr/>
        </p:nvSpPr>
        <p:spPr>
          <a:xfrm>
            <a:off x="771525" y="1552575"/>
            <a:ext cx="5080635" cy="321915"/>
          </a:xfrm>
          <a:prstGeom prst="rect">
            <a:avLst/>
          </a:prstGeom>
          <a:noFill/>
          <a:ln>
            <a:noFill/>
          </a:ln>
        </p:spPr>
        <p:txBody>
          <a:bodyPr spcFirstLastPara="1" wrap="square" lIns="0" tIns="0" rIns="0" bIns="0" anchor="t" anchorCtr="0">
            <a:spAutoFit/>
          </a:bodyPr>
          <a:lstStyle/>
          <a:p>
            <a:pPr marL="0" marR="0" lvl="0" indent="0" algn="l" rtl="0">
              <a:lnSpc>
                <a:spcPct val="130000"/>
              </a:lnSpc>
              <a:spcBef>
                <a:spcPts val="0"/>
              </a:spcBef>
              <a:spcAft>
                <a:spcPts val="0"/>
              </a:spcAft>
              <a:buClr>
                <a:srgbClr val="000000"/>
              </a:buClr>
              <a:buSzPts val="1950"/>
              <a:buFont typeface="Arial"/>
              <a:buNone/>
            </a:pPr>
            <a:r>
              <a:rPr lang="en-US" sz="1950" b="1" i="0" u="none" strike="noStrike" cap="none">
                <a:solidFill>
                  <a:srgbClr val="F8FAFC"/>
                </a:solidFill>
                <a:latin typeface="Merriweather"/>
                <a:ea typeface="Merriweather"/>
                <a:cs typeface="Merriweather"/>
                <a:sym typeface="Merriweather"/>
              </a:rPr>
              <a:t>Donations Secured</a:t>
            </a:r>
            <a:endParaRPr sz="1400" b="0" i="0" u="none" strike="noStrike" cap="none">
              <a:solidFill>
                <a:srgbClr val="000000"/>
              </a:solidFill>
              <a:latin typeface="Arial"/>
              <a:ea typeface="Arial"/>
              <a:cs typeface="Arial"/>
              <a:sym typeface="Arial"/>
            </a:endParaRPr>
          </a:p>
        </p:txBody>
      </p:sp>
      <p:sp>
        <p:nvSpPr>
          <p:cNvPr id="201" name="Google Shape;201;p22"/>
          <p:cNvSpPr txBox="1"/>
          <p:nvPr/>
        </p:nvSpPr>
        <p:spPr>
          <a:xfrm>
            <a:off x="6581775" y="1552575"/>
            <a:ext cx="5080635" cy="321915"/>
          </a:xfrm>
          <a:prstGeom prst="rect">
            <a:avLst/>
          </a:prstGeom>
          <a:noFill/>
          <a:ln>
            <a:noFill/>
          </a:ln>
        </p:spPr>
        <p:txBody>
          <a:bodyPr spcFirstLastPara="1" wrap="square" lIns="0" tIns="0" rIns="0" bIns="0" anchor="t" anchorCtr="0">
            <a:spAutoFit/>
          </a:bodyPr>
          <a:lstStyle/>
          <a:p>
            <a:pPr marL="0" marR="0" lvl="0" indent="0" algn="l" rtl="0">
              <a:lnSpc>
                <a:spcPct val="130000"/>
              </a:lnSpc>
              <a:spcBef>
                <a:spcPts val="0"/>
              </a:spcBef>
              <a:spcAft>
                <a:spcPts val="0"/>
              </a:spcAft>
              <a:buClr>
                <a:srgbClr val="000000"/>
              </a:buClr>
              <a:buSzPts val="1950"/>
              <a:buFont typeface="Arial"/>
              <a:buNone/>
            </a:pPr>
            <a:r>
              <a:rPr lang="en-US" sz="1950" b="1" i="0" u="none" strike="noStrike" cap="none">
                <a:solidFill>
                  <a:srgbClr val="F8FAFC"/>
                </a:solidFill>
                <a:latin typeface="Merriweather"/>
                <a:ea typeface="Merriweather"/>
                <a:cs typeface="Merriweather"/>
                <a:sym typeface="Merriweather"/>
              </a:rPr>
              <a:t>Grants Still in Play</a:t>
            </a:r>
            <a:endParaRPr sz="1400" b="0" i="0" u="none" strike="noStrike" cap="none">
              <a:solidFill>
                <a:srgbClr val="000000"/>
              </a:solidFill>
              <a:latin typeface="Arial"/>
              <a:ea typeface="Arial"/>
              <a:cs typeface="Arial"/>
              <a:sym typeface="Arial"/>
            </a:endParaRPr>
          </a:p>
        </p:txBody>
      </p:sp>
      <p:sp>
        <p:nvSpPr>
          <p:cNvPr id="202" name="Google Shape;202;p22"/>
          <p:cNvSpPr txBox="1"/>
          <p:nvPr/>
        </p:nvSpPr>
        <p:spPr>
          <a:xfrm>
            <a:off x="1009650" y="1988790"/>
            <a:ext cx="4600575" cy="5143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0" i="0" u="none" strike="noStrike" cap="none">
                <a:solidFill>
                  <a:srgbClr val="CBD5E1"/>
                </a:solidFill>
                <a:latin typeface="DM Sans"/>
                <a:ea typeface="DM Sans"/>
                <a:cs typeface="DM Sans"/>
                <a:sym typeface="DM Sans"/>
              </a:rPr>
              <a:t>Donated Connex box to place turnouts in and get them out of diesel exhaust</a:t>
            </a:r>
            <a:endParaRPr sz="1400" b="0" i="0" u="none" strike="noStrike" cap="none">
              <a:solidFill>
                <a:srgbClr val="000000"/>
              </a:solidFill>
              <a:latin typeface="Arial"/>
              <a:ea typeface="Arial"/>
              <a:cs typeface="Arial"/>
              <a:sym typeface="Arial"/>
            </a:endParaRPr>
          </a:p>
        </p:txBody>
      </p:sp>
      <p:sp>
        <p:nvSpPr>
          <p:cNvPr id="203" name="Google Shape;203;p22"/>
          <p:cNvSpPr txBox="1"/>
          <p:nvPr/>
        </p:nvSpPr>
        <p:spPr>
          <a:xfrm>
            <a:off x="1009650" y="2988915"/>
            <a:ext cx="4600500" cy="2079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0" i="0" u="none" strike="noStrike" cap="none">
                <a:solidFill>
                  <a:srgbClr val="CBD5E1"/>
                </a:solidFill>
                <a:latin typeface="DM Sans"/>
                <a:ea typeface="DM Sans"/>
                <a:cs typeface="DM Sans"/>
                <a:sym typeface="DM Sans"/>
              </a:rPr>
              <a:t>Donated hose/nozzles/lighting from Sierra Vista FD</a:t>
            </a:r>
            <a:endParaRPr sz="1400" b="0" i="0" u="none" strike="noStrike" cap="none">
              <a:solidFill>
                <a:srgbClr val="000000"/>
              </a:solidFill>
              <a:latin typeface="Arial"/>
              <a:ea typeface="Arial"/>
              <a:cs typeface="Arial"/>
              <a:sym typeface="Arial"/>
            </a:endParaRPr>
          </a:p>
        </p:txBody>
      </p:sp>
      <p:sp>
        <p:nvSpPr>
          <p:cNvPr id="204" name="Google Shape;204;p22"/>
          <p:cNvSpPr txBox="1"/>
          <p:nvPr/>
        </p:nvSpPr>
        <p:spPr>
          <a:xfrm>
            <a:off x="1009650" y="3360390"/>
            <a:ext cx="4600575" cy="257175"/>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0" i="0" u="none" strike="noStrike" cap="none">
                <a:solidFill>
                  <a:srgbClr val="CBD5E1"/>
                </a:solidFill>
                <a:latin typeface="DM Sans"/>
                <a:ea typeface="DM Sans"/>
                <a:cs typeface="DM Sans"/>
                <a:sym typeface="DM Sans"/>
              </a:rPr>
              <a:t>Donated Type VI Brush Truck</a:t>
            </a:r>
            <a:endParaRPr sz="1400" b="0" i="0" u="none" strike="noStrike" cap="none">
              <a:solidFill>
                <a:srgbClr val="000000"/>
              </a:solidFill>
              <a:latin typeface="Arial"/>
              <a:ea typeface="Arial"/>
              <a:cs typeface="Arial"/>
              <a:sym typeface="Arial"/>
            </a:endParaRPr>
          </a:p>
        </p:txBody>
      </p:sp>
      <p:sp>
        <p:nvSpPr>
          <p:cNvPr id="205" name="Google Shape;205;p22"/>
          <p:cNvSpPr txBox="1"/>
          <p:nvPr/>
        </p:nvSpPr>
        <p:spPr>
          <a:xfrm>
            <a:off x="1009650" y="3731865"/>
            <a:ext cx="4600575" cy="311624"/>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0" i="0" u="none" strike="noStrike" cap="none" dirty="0">
                <a:solidFill>
                  <a:srgbClr val="CBD5E1"/>
                </a:solidFill>
                <a:latin typeface="DM Sans"/>
                <a:ea typeface="DM Sans"/>
                <a:cs typeface="DM Sans"/>
                <a:sym typeface="DM Sans"/>
              </a:rPr>
              <a:t>Donated Type III Wildland Truck</a:t>
            </a:r>
            <a:endParaRPr sz="1400" b="0" i="0" u="none" strike="noStrike" cap="none" dirty="0">
              <a:solidFill>
                <a:srgbClr val="000000"/>
              </a:solidFill>
              <a:latin typeface="Arial"/>
              <a:ea typeface="Arial"/>
              <a:cs typeface="Arial"/>
              <a:sym typeface="Arial"/>
            </a:endParaRPr>
          </a:p>
        </p:txBody>
      </p:sp>
      <p:sp>
        <p:nvSpPr>
          <p:cNvPr id="206" name="Google Shape;206;p22"/>
          <p:cNvSpPr txBox="1"/>
          <p:nvPr/>
        </p:nvSpPr>
        <p:spPr>
          <a:xfrm>
            <a:off x="1009650" y="4103340"/>
            <a:ext cx="4600500" cy="623248"/>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0" i="0" u="none" strike="noStrike" cap="none" dirty="0">
                <a:solidFill>
                  <a:srgbClr val="CBD5E1"/>
                </a:solidFill>
                <a:latin typeface="DM Sans"/>
                <a:ea typeface="DM Sans"/>
                <a:cs typeface="DM Sans"/>
                <a:sym typeface="DM Sans"/>
              </a:rPr>
              <a:t>Donated </a:t>
            </a:r>
            <a:r>
              <a:rPr lang="en-US" sz="1350" dirty="0">
                <a:solidFill>
                  <a:srgbClr val="CBD5E1"/>
                </a:solidFill>
                <a:latin typeface="DM Sans"/>
                <a:ea typeface="DM Sans"/>
                <a:cs typeface="DM Sans"/>
                <a:sym typeface="DM Sans"/>
              </a:rPr>
              <a:t>t</a:t>
            </a:r>
            <a:r>
              <a:rPr lang="en-US" sz="1350" b="0" i="0" u="none" strike="noStrike" cap="none" dirty="0">
                <a:solidFill>
                  <a:srgbClr val="CBD5E1"/>
                </a:solidFill>
                <a:latin typeface="DM Sans"/>
                <a:ea typeface="DM Sans"/>
                <a:cs typeface="DM Sans"/>
                <a:sym typeface="DM Sans"/>
              </a:rPr>
              <a:t>housands of dollars worth of wildland equipment </a:t>
            </a:r>
            <a:endParaRPr sz="1400" b="0" i="0" u="none" strike="noStrike" cap="none" dirty="0">
              <a:solidFill>
                <a:srgbClr val="000000"/>
              </a:solidFill>
              <a:latin typeface="Arial"/>
              <a:ea typeface="Arial"/>
              <a:cs typeface="Arial"/>
              <a:sym typeface="Arial"/>
            </a:endParaRPr>
          </a:p>
        </p:txBody>
      </p:sp>
      <p:sp>
        <p:nvSpPr>
          <p:cNvPr id="207" name="Google Shape;207;p22"/>
          <p:cNvSpPr txBox="1"/>
          <p:nvPr/>
        </p:nvSpPr>
        <p:spPr>
          <a:xfrm>
            <a:off x="1009650" y="4731990"/>
            <a:ext cx="4600500" cy="623248"/>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0" i="0" u="none" strike="noStrike" cap="none" dirty="0">
                <a:solidFill>
                  <a:srgbClr val="CBD5E1"/>
                </a:solidFill>
                <a:latin typeface="DM Sans"/>
                <a:ea typeface="DM Sans"/>
                <a:cs typeface="DM Sans"/>
                <a:sym typeface="DM Sans"/>
              </a:rPr>
              <a:t>Potential donated hundreds to thousands of dollars from Pima County W</a:t>
            </a:r>
            <a:r>
              <a:rPr lang="en-US" sz="1350" dirty="0">
                <a:solidFill>
                  <a:srgbClr val="CBD5E1"/>
                </a:solidFill>
                <a:latin typeface="DM Sans"/>
                <a:ea typeface="DM Sans"/>
                <a:cs typeface="DM Sans"/>
                <a:sym typeface="DM Sans"/>
              </a:rPr>
              <a:t>ildland Division-still waiting on this.</a:t>
            </a:r>
            <a:endParaRPr sz="1400" b="0" i="0" u="none" strike="noStrike" cap="none" dirty="0">
              <a:solidFill>
                <a:srgbClr val="000000"/>
              </a:solidFill>
              <a:latin typeface="Arial"/>
              <a:ea typeface="Arial"/>
              <a:cs typeface="Arial"/>
              <a:sym typeface="Arial"/>
            </a:endParaRPr>
          </a:p>
        </p:txBody>
      </p:sp>
      <p:sp>
        <p:nvSpPr>
          <p:cNvPr id="208" name="Google Shape;208;p22"/>
          <p:cNvSpPr txBox="1"/>
          <p:nvPr/>
        </p:nvSpPr>
        <p:spPr>
          <a:xfrm>
            <a:off x="6819900" y="1988790"/>
            <a:ext cx="4600575" cy="257175"/>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0" i="0" u="none" strike="noStrike" cap="none">
                <a:solidFill>
                  <a:srgbClr val="CBD5E1"/>
                </a:solidFill>
                <a:latin typeface="DM Sans"/>
                <a:ea typeface="DM Sans"/>
                <a:cs typeface="DM Sans"/>
                <a:sym typeface="DM Sans"/>
              </a:rPr>
              <a:t>AFG for $37,000 in structural fire gear</a:t>
            </a:r>
            <a:endParaRPr sz="1400" b="0" i="0" u="none" strike="noStrike" cap="none">
              <a:solidFill>
                <a:srgbClr val="000000"/>
              </a:solidFill>
              <a:latin typeface="Arial"/>
              <a:ea typeface="Arial"/>
              <a:cs typeface="Arial"/>
              <a:sym typeface="Arial"/>
            </a:endParaRPr>
          </a:p>
        </p:txBody>
      </p:sp>
      <p:sp>
        <p:nvSpPr>
          <p:cNvPr id="210" name="Google Shape;210;p22"/>
          <p:cNvSpPr txBox="1"/>
          <p:nvPr/>
        </p:nvSpPr>
        <p:spPr>
          <a:xfrm>
            <a:off x="6819899" y="2579863"/>
            <a:ext cx="4600575" cy="257175"/>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0" i="0" u="none" strike="noStrike" cap="none" dirty="0">
                <a:solidFill>
                  <a:srgbClr val="CBD5E1"/>
                </a:solidFill>
                <a:latin typeface="DM Sans"/>
                <a:ea typeface="DM Sans"/>
                <a:cs typeface="DM Sans"/>
                <a:sym typeface="DM Sans"/>
              </a:rPr>
              <a:t>FP&amp;S for conducting Community Risk Assessment</a:t>
            </a:r>
            <a:endParaRPr sz="1400" b="0" i="0" u="none" strike="noStrike" cap="none" dirty="0">
              <a:solidFill>
                <a:srgbClr val="000000"/>
              </a:solidFill>
              <a:latin typeface="Arial"/>
              <a:ea typeface="Arial"/>
              <a:cs typeface="Arial"/>
              <a:sym typeface="Arial"/>
            </a:endParaRPr>
          </a:p>
        </p:txBody>
      </p:sp>
      <p:sp>
        <p:nvSpPr>
          <p:cNvPr id="211" name="Google Shape;211;p22"/>
          <p:cNvSpPr txBox="1"/>
          <p:nvPr/>
        </p:nvSpPr>
        <p:spPr>
          <a:xfrm>
            <a:off x="6819899" y="3042348"/>
            <a:ext cx="4600575" cy="257175"/>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0" i="0" u="none" strike="noStrike" cap="none" dirty="0">
                <a:solidFill>
                  <a:srgbClr val="CBD5E1"/>
                </a:solidFill>
                <a:latin typeface="DM Sans"/>
                <a:ea typeface="DM Sans"/>
                <a:cs typeface="DM Sans"/>
                <a:sym typeface="DM Sans"/>
              </a:rPr>
              <a:t>CDS/HRSA for rescue vehicles- passed initial test</a:t>
            </a:r>
            <a:endParaRPr sz="1400" b="0" i="0" u="none" strike="noStrike" cap="none" dirty="0">
              <a:solidFill>
                <a:srgbClr val="000000"/>
              </a:solidFill>
              <a:latin typeface="Arial"/>
              <a:ea typeface="Arial"/>
              <a:cs typeface="Arial"/>
              <a:sym typeface="Arial"/>
            </a:endParaRPr>
          </a:p>
        </p:txBody>
      </p:sp>
      <p:sp>
        <p:nvSpPr>
          <p:cNvPr id="212" name="Google Shape;212;p22"/>
          <p:cNvSpPr txBox="1"/>
          <p:nvPr/>
        </p:nvSpPr>
        <p:spPr>
          <a:xfrm>
            <a:off x="6819898" y="3493740"/>
            <a:ext cx="4600575" cy="257175"/>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0" i="0" u="none" strike="noStrike" cap="none" dirty="0">
                <a:solidFill>
                  <a:srgbClr val="CBD5E1"/>
                </a:solidFill>
                <a:latin typeface="DM Sans"/>
                <a:ea typeface="DM Sans"/>
                <a:cs typeface="DM Sans"/>
                <a:sym typeface="DM Sans"/>
              </a:rPr>
              <a:t>CDS for $5M for new fire station</a:t>
            </a:r>
            <a:endParaRPr sz="1400" b="0" i="0" u="none" strike="noStrike" cap="none" dirty="0">
              <a:solidFill>
                <a:srgbClr val="000000"/>
              </a:solidFill>
              <a:latin typeface="Arial"/>
              <a:ea typeface="Arial"/>
              <a:cs typeface="Arial"/>
              <a:sym typeface="Arial"/>
            </a:endParaRPr>
          </a:p>
        </p:txBody>
      </p:sp>
      <p:sp>
        <p:nvSpPr>
          <p:cNvPr id="213" name="Google Shape;213;p22"/>
          <p:cNvSpPr txBox="1"/>
          <p:nvPr/>
        </p:nvSpPr>
        <p:spPr>
          <a:xfrm>
            <a:off x="6819897" y="3895941"/>
            <a:ext cx="4600575" cy="5143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0" i="0" u="none" strike="noStrike" cap="none" dirty="0">
                <a:solidFill>
                  <a:srgbClr val="CBD5E1"/>
                </a:solidFill>
                <a:latin typeface="DM Sans"/>
                <a:ea typeface="DM Sans"/>
                <a:cs typeface="DM Sans"/>
                <a:sym typeface="DM Sans"/>
              </a:rPr>
              <a:t>GOHS $17,000 for extrication stabilization for large vehicles such as semis.</a:t>
            </a:r>
            <a:endParaRPr sz="1400" b="0" i="0" u="none" strike="noStrike" cap="none" dirty="0">
              <a:solidFill>
                <a:srgbClr val="000000"/>
              </a:solidFill>
              <a:latin typeface="Arial"/>
              <a:ea typeface="Arial"/>
              <a:cs typeface="Arial"/>
              <a:sym typeface="Arial"/>
            </a:endParaRPr>
          </a:p>
        </p:txBody>
      </p:sp>
      <p:sp>
        <p:nvSpPr>
          <p:cNvPr id="214" name="Google Shape;214;p22"/>
          <p:cNvSpPr txBox="1"/>
          <p:nvPr/>
        </p:nvSpPr>
        <p:spPr>
          <a:xfrm>
            <a:off x="6796087" y="4564234"/>
            <a:ext cx="4600575" cy="5143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0" i="0" u="none" strike="noStrike" cap="none" dirty="0">
                <a:solidFill>
                  <a:srgbClr val="CBD5E1"/>
                </a:solidFill>
                <a:latin typeface="DM Sans"/>
                <a:ea typeface="DM Sans"/>
                <a:cs typeface="DM Sans"/>
                <a:sym typeface="DM Sans"/>
              </a:rPr>
              <a:t>Looking to Gary </a:t>
            </a:r>
            <a:r>
              <a:rPr lang="en-US" sz="1350" b="0" i="0" u="none" strike="noStrike" cap="none" dirty="0" err="1">
                <a:solidFill>
                  <a:srgbClr val="CBD5E1"/>
                </a:solidFill>
                <a:latin typeface="DM Sans"/>
                <a:ea typeface="DM Sans"/>
                <a:cs typeface="DM Sans"/>
                <a:sym typeface="DM Sans"/>
              </a:rPr>
              <a:t>Sinese</a:t>
            </a:r>
            <a:r>
              <a:rPr lang="en-US" sz="1350" b="0" i="0" u="none" strike="noStrike" cap="none" dirty="0">
                <a:solidFill>
                  <a:srgbClr val="CBD5E1"/>
                </a:solidFill>
                <a:latin typeface="DM Sans"/>
                <a:ea typeface="DM Sans"/>
                <a:cs typeface="DM Sans"/>
                <a:sym typeface="DM Sans"/>
              </a:rPr>
              <a:t> Foundation if above are not successful</a:t>
            </a:r>
            <a:endParaRPr sz="1400" b="0" i="0" u="none" strike="noStrike" cap="none" dirty="0">
              <a:solidFill>
                <a:srgbClr val="000000"/>
              </a:solidFill>
              <a:latin typeface="Arial"/>
              <a:ea typeface="Arial"/>
              <a:cs typeface="Arial"/>
              <a:sym typeface="Arial"/>
            </a:endParaRPr>
          </a:p>
        </p:txBody>
      </p:sp>
      <p:sp>
        <p:nvSpPr>
          <p:cNvPr id="215" name="Google Shape;215;p22"/>
          <p:cNvSpPr txBox="1"/>
          <p:nvPr/>
        </p:nvSpPr>
        <p:spPr>
          <a:xfrm>
            <a:off x="476250" y="476250"/>
            <a:ext cx="11715750" cy="495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150"/>
              <a:buFont typeface="Arial"/>
              <a:buNone/>
            </a:pPr>
            <a:r>
              <a:rPr lang="en-US" sz="3150" b="1" i="0" u="none" strike="noStrike" cap="none">
                <a:solidFill>
                  <a:srgbClr val="F8FAFC"/>
                </a:solidFill>
                <a:latin typeface="Merriweather"/>
                <a:ea typeface="Merriweather"/>
                <a:cs typeface="Merriweather"/>
                <a:sym typeface="Merriweather"/>
              </a:rPr>
              <a:t>1A.4 </a:t>
            </a:r>
            <a:r>
              <a:rPr lang="en-US" sz="3150" b="1" i="0" u="none" strike="noStrike" cap="none">
                <a:solidFill>
                  <a:srgbClr val="F59E0B"/>
                </a:solidFill>
                <a:latin typeface="Merriweather"/>
                <a:ea typeface="Merriweather"/>
                <a:cs typeface="Merriweather"/>
                <a:sym typeface="Merriweather"/>
              </a:rPr>
              <a:t>Grant Opportunities</a:t>
            </a:r>
            <a:r>
              <a:rPr lang="en-US" sz="3150" b="1" i="0" u="none" strike="noStrike" cap="none">
                <a:solidFill>
                  <a:srgbClr val="F8FAFC"/>
                </a:solidFill>
                <a:latin typeface="Merriweather"/>
                <a:ea typeface="Merriweather"/>
                <a:cs typeface="Merriweather"/>
                <a:sym typeface="Merriweather"/>
              </a:rPr>
              <a:t> (Part 2)</a:t>
            </a:r>
            <a:endParaRPr sz="1400" b="0" i="0" u="none" strike="noStrike" cap="none">
              <a:solidFill>
                <a:srgbClr val="000000"/>
              </a:solidFill>
              <a:latin typeface="Arial"/>
              <a:ea typeface="Arial"/>
              <a:cs typeface="Arial"/>
              <a:sym typeface="Arial"/>
            </a:endParaRPr>
          </a:p>
        </p:txBody>
      </p:sp>
      <p:pic>
        <p:nvPicPr>
          <p:cNvPr id="216" name="Google Shape;216;p22" descr="image.png"/>
          <p:cNvPicPr preferRelativeResize="0"/>
          <p:nvPr/>
        </p:nvPicPr>
        <p:blipFill rotWithShape="1">
          <a:blip r:embed="rId4">
            <a:alphaModFix/>
          </a:blip>
          <a:srcRect/>
          <a:stretch/>
        </p:blipFill>
        <p:spPr>
          <a:xfrm>
            <a:off x="771525" y="2007840"/>
            <a:ext cx="85725" cy="180975"/>
          </a:xfrm>
          <a:prstGeom prst="rect">
            <a:avLst/>
          </a:prstGeom>
          <a:noFill/>
          <a:ln>
            <a:noFill/>
          </a:ln>
        </p:spPr>
      </p:pic>
      <p:pic>
        <p:nvPicPr>
          <p:cNvPr id="217" name="Google Shape;217;p22" descr="image.png"/>
          <p:cNvPicPr preferRelativeResize="0"/>
          <p:nvPr/>
        </p:nvPicPr>
        <p:blipFill rotWithShape="1">
          <a:blip r:embed="rId4">
            <a:alphaModFix/>
          </a:blip>
          <a:srcRect/>
          <a:stretch/>
        </p:blipFill>
        <p:spPr>
          <a:xfrm>
            <a:off x="771525" y="3007965"/>
            <a:ext cx="85725" cy="180975"/>
          </a:xfrm>
          <a:prstGeom prst="rect">
            <a:avLst/>
          </a:prstGeom>
          <a:noFill/>
          <a:ln>
            <a:noFill/>
          </a:ln>
        </p:spPr>
      </p:pic>
      <p:pic>
        <p:nvPicPr>
          <p:cNvPr id="218" name="Google Shape;218;p22" descr="image.png"/>
          <p:cNvPicPr preferRelativeResize="0"/>
          <p:nvPr/>
        </p:nvPicPr>
        <p:blipFill rotWithShape="1">
          <a:blip r:embed="rId4">
            <a:alphaModFix/>
          </a:blip>
          <a:srcRect/>
          <a:stretch/>
        </p:blipFill>
        <p:spPr>
          <a:xfrm>
            <a:off x="771525" y="3379440"/>
            <a:ext cx="85725" cy="180975"/>
          </a:xfrm>
          <a:prstGeom prst="rect">
            <a:avLst/>
          </a:prstGeom>
          <a:noFill/>
          <a:ln>
            <a:noFill/>
          </a:ln>
        </p:spPr>
      </p:pic>
      <p:pic>
        <p:nvPicPr>
          <p:cNvPr id="219" name="Google Shape;219;p22" descr="image.png"/>
          <p:cNvPicPr preferRelativeResize="0"/>
          <p:nvPr/>
        </p:nvPicPr>
        <p:blipFill rotWithShape="1">
          <a:blip r:embed="rId4">
            <a:alphaModFix/>
          </a:blip>
          <a:srcRect/>
          <a:stretch/>
        </p:blipFill>
        <p:spPr>
          <a:xfrm>
            <a:off x="771525" y="3750915"/>
            <a:ext cx="85725" cy="180975"/>
          </a:xfrm>
          <a:prstGeom prst="rect">
            <a:avLst/>
          </a:prstGeom>
          <a:noFill/>
          <a:ln>
            <a:noFill/>
          </a:ln>
        </p:spPr>
      </p:pic>
      <p:pic>
        <p:nvPicPr>
          <p:cNvPr id="220" name="Google Shape;220;p22" descr="image.png"/>
          <p:cNvPicPr preferRelativeResize="0"/>
          <p:nvPr/>
        </p:nvPicPr>
        <p:blipFill rotWithShape="1">
          <a:blip r:embed="rId4">
            <a:alphaModFix/>
          </a:blip>
          <a:srcRect/>
          <a:stretch/>
        </p:blipFill>
        <p:spPr>
          <a:xfrm>
            <a:off x="771525" y="4122390"/>
            <a:ext cx="85725" cy="180975"/>
          </a:xfrm>
          <a:prstGeom prst="rect">
            <a:avLst/>
          </a:prstGeom>
          <a:noFill/>
          <a:ln>
            <a:noFill/>
          </a:ln>
        </p:spPr>
      </p:pic>
      <p:pic>
        <p:nvPicPr>
          <p:cNvPr id="221" name="Google Shape;221;p22" descr="image.png"/>
          <p:cNvPicPr preferRelativeResize="0"/>
          <p:nvPr/>
        </p:nvPicPr>
        <p:blipFill rotWithShape="1">
          <a:blip r:embed="rId4">
            <a:alphaModFix/>
          </a:blip>
          <a:srcRect/>
          <a:stretch/>
        </p:blipFill>
        <p:spPr>
          <a:xfrm>
            <a:off x="771525" y="4751040"/>
            <a:ext cx="85725" cy="180975"/>
          </a:xfrm>
          <a:prstGeom prst="rect">
            <a:avLst/>
          </a:prstGeom>
          <a:noFill/>
          <a:ln>
            <a:noFill/>
          </a:ln>
        </p:spPr>
      </p:pic>
      <p:pic>
        <p:nvPicPr>
          <p:cNvPr id="222" name="Google Shape;222;p22" descr="image.png"/>
          <p:cNvPicPr preferRelativeResize="0"/>
          <p:nvPr/>
        </p:nvPicPr>
        <p:blipFill rotWithShape="1">
          <a:blip r:embed="rId4">
            <a:alphaModFix/>
          </a:blip>
          <a:srcRect/>
          <a:stretch/>
        </p:blipFill>
        <p:spPr>
          <a:xfrm>
            <a:off x="6581775" y="2007840"/>
            <a:ext cx="85725" cy="180975"/>
          </a:xfrm>
          <a:prstGeom prst="rect">
            <a:avLst/>
          </a:prstGeom>
          <a:noFill/>
          <a:ln>
            <a:noFill/>
          </a:ln>
        </p:spPr>
      </p:pic>
      <p:pic>
        <p:nvPicPr>
          <p:cNvPr id="223" name="Google Shape;223;p22" descr="image.png"/>
          <p:cNvPicPr preferRelativeResize="0"/>
          <p:nvPr/>
        </p:nvPicPr>
        <p:blipFill rotWithShape="1">
          <a:blip r:embed="rId4">
            <a:alphaModFix/>
          </a:blip>
          <a:srcRect/>
          <a:stretch/>
        </p:blipFill>
        <p:spPr>
          <a:xfrm>
            <a:off x="6581775" y="2379315"/>
            <a:ext cx="85725" cy="180975"/>
          </a:xfrm>
          <a:prstGeom prst="rect">
            <a:avLst/>
          </a:prstGeom>
          <a:noFill/>
          <a:ln>
            <a:noFill/>
          </a:ln>
        </p:spPr>
      </p:pic>
      <p:pic>
        <p:nvPicPr>
          <p:cNvPr id="224" name="Google Shape;224;p22" descr="image.png"/>
          <p:cNvPicPr preferRelativeResize="0"/>
          <p:nvPr/>
        </p:nvPicPr>
        <p:blipFill rotWithShape="1">
          <a:blip r:embed="rId4">
            <a:alphaModFix/>
          </a:blip>
          <a:srcRect/>
          <a:stretch/>
        </p:blipFill>
        <p:spPr>
          <a:xfrm>
            <a:off x="6581775" y="3007965"/>
            <a:ext cx="85725" cy="180975"/>
          </a:xfrm>
          <a:prstGeom prst="rect">
            <a:avLst/>
          </a:prstGeom>
          <a:noFill/>
          <a:ln>
            <a:noFill/>
          </a:ln>
        </p:spPr>
      </p:pic>
      <p:pic>
        <p:nvPicPr>
          <p:cNvPr id="225" name="Google Shape;225;p22" descr="image.png"/>
          <p:cNvPicPr preferRelativeResize="0"/>
          <p:nvPr/>
        </p:nvPicPr>
        <p:blipFill rotWithShape="1">
          <a:blip r:embed="rId4">
            <a:alphaModFix/>
          </a:blip>
          <a:srcRect/>
          <a:stretch/>
        </p:blipFill>
        <p:spPr>
          <a:xfrm>
            <a:off x="6581775" y="3379440"/>
            <a:ext cx="85725" cy="180975"/>
          </a:xfrm>
          <a:prstGeom prst="rect">
            <a:avLst/>
          </a:prstGeom>
          <a:noFill/>
          <a:ln>
            <a:noFill/>
          </a:ln>
        </p:spPr>
      </p:pic>
      <p:pic>
        <p:nvPicPr>
          <p:cNvPr id="226" name="Google Shape;226;p22" descr="image.png"/>
          <p:cNvPicPr preferRelativeResize="0"/>
          <p:nvPr/>
        </p:nvPicPr>
        <p:blipFill rotWithShape="1">
          <a:blip r:embed="rId4">
            <a:alphaModFix/>
          </a:blip>
          <a:srcRect/>
          <a:stretch/>
        </p:blipFill>
        <p:spPr>
          <a:xfrm>
            <a:off x="6581775" y="3750915"/>
            <a:ext cx="85725" cy="180975"/>
          </a:xfrm>
          <a:prstGeom prst="rect">
            <a:avLst/>
          </a:prstGeom>
          <a:noFill/>
          <a:ln>
            <a:noFill/>
          </a:ln>
        </p:spPr>
      </p:pic>
      <p:pic>
        <p:nvPicPr>
          <p:cNvPr id="227" name="Google Shape;227;p22" descr="image.png"/>
          <p:cNvPicPr preferRelativeResize="0"/>
          <p:nvPr/>
        </p:nvPicPr>
        <p:blipFill rotWithShape="1">
          <a:blip r:embed="rId4">
            <a:alphaModFix/>
          </a:blip>
          <a:srcRect/>
          <a:stretch/>
        </p:blipFill>
        <p:spPr>
          <a:xfrm>
            <a:off x="6581775" y="4122390"/>
            <a:ext cx="85725" cy="180975"/>
          </a:xfrm>
          <a:prstGeom prst="rect">
            <a:avLst/>
          </a:prstGeom>
          <a:noFill/>
          <a:ln>
            <a:noFill/>
          </a:ln>
        </p:spPr>
      </p:pic>
      <p:pic>
        <p:nvPicPr>
          <p:cNvPr id="228" name="Google Shape;228;p22" descr="image.png"/>
          <p:cNvPicPr preferRelativeResize="0"/>
          <p:nvPr/>
        </p:nvPicPr>
        <p:blipFill rotWithShape="1">
          <a:blip r:embed="rId4">
            <a:alphaModFix/>
          </a:blip>
          <a:srcRect/>
          <a:stretch/>
        </p:blipFill>
        <p:spPr>
          <a:xfrm>
            <a:off x="6581775" y="4751040"/>
            <a:ext cx="85725" cy="1809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Shape 232"/>
        <p:cNvGrpSpPr/>
        <p:nvPr/>
      </p:nvGrpSpPr>
      <p:grpSpPr>
        <a:xfrm>
          <a:off x="0" y="0"/>
          <a:ext cx="0" cy="0"/>
          <a:chOff x="0" y="0"/>
          <a:chExt cx="0" cy="0"/>
        </a:xfrm>
      </p:grpSpPr>
      <p:pic>
        <p:nvPicPr>
          <p:cNvPr id="233" name="Google Shape;233;p23" descr="image.png"/>
          <p:cNvPicPr preferRelativeResize="0"/>
          <p:nvPr/>
        </p:nvPicPr>
        <p:blipFill rotWithShape="1">
          <a:blip r:embed="rId3">
            <a:alphaModFix/>
          </a:blip>
          <a:srcRect/>
          <a:stretch/>
        </p:blipFill>
        <p:spPr>
          <a:xfrm>
            <a:off x="476250" y="1257300"/>
            <a:ext cx="5429250" cy="5124450"/>
          </a:xfrm>
          <a:prstGeom prst="rect">
            <a:avLst/>
          </a:prstGeom>
          <a:noFill/>
          <a:ln>
            <a:noFill/>
          </a:ln>
        </p:spPr>
      </p:pic>
      <p:pic>
        <p:nvPicPr>
          <p:cNvPr id="234" name="Google Shape;234;p23" descr="image.png"/>
          <p:cNvPicPr preferRelativeResize="0"/>
          <p:nvPr/>
        </p:nvPicPr>
        <p:blipFill rotWithShape="1">
          <a:blip r:embed="rId4">
            <a:alphaModFix/>
          </a:blip>
          <a:srcRect/>
          <a:stretch/>
        </p:blipFill>
        <p:spPr>
          <a:xfrm>
            <a:off x="5706397" y="1257300"/>
            <a:ext cx="5429250" cy="5124450"/>
          </a:xfrm>
          <a:prstGeom prst="rect">
            <a:avLst/>
          </a:prstGeom>
          <a:noFill/>
          <a:ln>
            <a:noFill/>
          </a:ln>
        </p:spPr>
      </p:pic>
      <p:sp>
        <p:nvSpPr>
          <p:cNvPr id="235" name="Google Shape;235;p23"/>
          <p:cNvSpPr txBox="1"/>
          <p:nvPr/>
        </p:nvSpPr>
        <p:spPr>
          <a:xfrm>
            <a:off x="771525" y="1552575"/>
            <a:ext cx="5080635" cy="321915"/>
          </a:xfrm>
          <a:prstGeom prst="rect">
            <a:avLst/>
          </a:prstGeom>
          <a:noFill/>
          <a:ln>
            <a:noFill/>
          </a:ln>
        </p:spPr>
        <p:txBody>
          <a:bodyPr spcFirstLastPara="1" wrap="square" lIns="0" tIns="0" rIns="0" bIns="0" anchor="t" anchorCtr="0">
            <a:spAutoFit/>
          </a:bodyPr>
          <a:lstStyle/>
          <a:p>
            <a:pPr marL="0" marR="0" lvl="0" indent="0" algn="l" rtl="0">
              <a:lnSpc>
                <a:spcPct val="130000"/>
              </a:lnSpc>
              <a:spcBef>
                <a:spcPts val="0"/>
              </a:spcBef>
              <a:spcAft>
                <a:spcPts val="0"/>
              </a:spcAft>
              <a:buClr>
                <a:srgbClr val="000000"/>
              </a:buClr>
              <a:buSzPts val="1950"/>
              <a:buFont typeface="Arial"/>
              <a:buNone/>
            </a:pPr>
            <a:r>
              <a:rPr lang="en-US" sz="1950" b="1" i="0" u="none" strike="noStrike" cap="none">
                <a:solidFill>
                  <a:srgbClr val="0F172A"/>
                </a:solidFill>
                <a:latin typeface="Merriweather"/>
                <a:ea typeface="Merriweather"/>
                <a:cs typeface="Merriweather"/>
                <a:sym typeface="Merriweather"/>
              </a:rPr>
              <a:t>1A.6 Property Taxes</a:t>
            </a:r>
            <a:endParaRPr sz="1400" b="0" i="0" u="none" strike="noStrike" cap="none">
              <a:solidFill>
                <a:srgbClr val="000000"/>
              </a:solidFill>
              <a:latin typeface="Arial"/>
              <a:ea typeface="Arial"/>
              <a:cs typeface="Arial"/>
              <a:sym typeface="Arial"/>
            </a:endParaRPr>
          </a:p>
        </p:txBody>
      </p:sp>
      <p:sp>
        <p:nvSpPr>
          <p:cNvPr id="236" name="Google Shape;236;p23"/>
          <p:cNvSpPr txBox="1"/>
          <p:nvPr/>
        </p:nvSpPr>
        <p:spPr>
          <a:xfrm>
            <a:off x="771525" y="1988790"/>
            <a:ext cx="4838700" cy="249299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1" i="0" u="none" strike="noStrike" cap="none" dirty="0">
                <a:solidFill>
                  <a:srgbClr val="334155"/>
                </a:solidFill>
                <a:latin typeface="DM Sans"/>
                <a:ea typeface="DM Sans"/>
                <a:cs typeface="DM Sans"/>
                <a:sym typeface="DM Sans"/>
              </a:rPr>
              <a:t>How’d we do?</a:t>
            </a:r>
            <a:r>
              <a:rPr lang="en-US" sz="1350" b="0" i="0" u="none" strike="noStrike" cap="none" dirty="0">
                <a:solidFill>
                  <a:srgbClr val="334155"/>
                </a:solidFill>
                <a:latin typeface="DM Sans"/>
                <a:ea typeface="DM Sans"/>
                <a:cs typeface="DM Sans"/>
                <a:sym typeface="DM Sans"/>
              </a:rPr>
              <a:t> We explored where our district sits with regard to other fire districts and found we were towards the bottom of mill rates. Subsequent to this, we initiated tax increases at (.08)/100 of assessed value, which has brought added income to the district, but it pales in comparison with the national inflation rate of over 4%, so we continue to do more with less and attempt to give our FF the necessary PPE, tools and equipment to do the job safely and efficiently.</a:t>
            </a:r>
            <a:endParaRPr sz="1400" b="0" i="0" u="none" strike="noStrike" cap="none" dirty="0">
              <a:solidFill>
                <a:srgbClr val="000000"/>
              </a:solidFill>
              <a:latin typeface="Arial"/>
              <a:ea typeface="Arial"/>
              <a:cs typeface="Arial"/>
              <a:sym typeface="Arial"/>
            </a:endParaRPr>
          </a:p>
        </p:txBody>
      </p:sp>
      <p:sp>
        <p:nvSpPr>
          <p:cNvPr id="237" name="Google Shape;237;p23"/>
          <p:cNvSpPr txBox="1"/>
          <p:nvPr/>
        </p:nvSpPr>
        <p:spPr>
          <a:xfrm>
            <a:off x="6581775" y="1552575"/>
            <a:ext cx="5080635" cy="321915"/>
          </a:xfrm>
          <a:prstGeom prst="rect">
            <a:avLst/>
          </a:prstGeom>
          <a:noFill/>
          <a:ln>
            <a:noFill/>
          </a:ln>
        </p:spPr>
        <p:txBody>
          <a:bodyPr spcFirstLastPara="1" wrap="square" lIns="0" tIns="0" rIns="0" bIns="0" anchor="t" anchorCtr="0">
            <a:spAutoFit/>
          </a:bodyPr>
          <a:lstStyle/>
          <a:p>
            <a:pPr marL="0" marR="0" lvl="0" indent="0" algn="l" rtl="0">
              <a:lnSpc>
                <a:spcPct val="130000"/>
              </a:lnSpc>
              <a:spcBef>
                <a:spcPts val="0"/>
              </a:spcBef>
              <a:spcAft>
                <a:spcPts val="0"/>
              </a:spcAft>
              <a:buClr>
                <a:srgbClr val="000000"/>
              </a:buClr>
              <a:buSzPts val="1950"/>
              <a:buFont typeface="Arial"/>
              <a:buNone/>
            </a:pPr>
            <a:r>
              <a:rPr lang="en-US" sz="1950" b="1" i="0" u="none" strike="noStrike" cap="none" dirty="0">
                <a:solidFill>
                  <a:srgbClr val="0F172A"/>
                </a:solidFill>
                <a:latin typeface="Merriweather"/>
                <a:ea typeface="Merriweather"/>
                <a:cs typeface="Merriweather"/>
                <a:sym typeface="Merriweather"/>
              </a:rPr>
              <a:t>1A.7 Shared Services &amp; Staff</a:t>
            </a:r>
            <a:endParaRPr sz="1400" b="0" i="0" u="none" strike="noStrike" cap="none" dirty="0">
              <a:solidFill>
                <a:srgbClr val="000000"/>
              </a:solidFill>
              <a:latin typeface="Arial"/>
              <a:ea typeface="Arial"/>
              <a:cs typeface="Arial"/>
              <a:sym typeface="Arial"/>
            </a:endParaRPr>
          </a:p>
        </p:txBody>
      </p:sp>
      <p:sp>
        <p:nvSpPr>
          <p:cNvPr id="238" name="Google Shape;238;p23"/>
          <p:cNvSpPr txBox="1"/>
          <p:nvPr/>
        </p:nvSpPr>
        <p:spPr>
          <a:xfrm>
            <a:off x="6166575" y="1988800"/>
            <a:ext cx="4913400" cy="4362733"/>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1" i="0" u="none" strike="noStrike" cap="none" dirty="0">
                <a:solidFill>
                  <a:srgbClr val="334155"/>
                </a:solidFill>
                <a:latin typeface="DM Sans"/>
                <a:ea typeface="DM Sans"/>
                <a:cs typeface="DM Sans"/>
                <a:sym typeface="DM Sans"/>
              </a:rPr>
              <a:t>How’d we do?</a:t>
            </a:r>
            <a:r>
              <a:rPr lang="en-US" sz="1350" i="0" u="none" strike="noStrike" cap="none" dirty="0">
                <a:solidFill>
                  <a:srgbClr val="334155"/>
                </a:solidFill>
                <a:latin typeface="DM Sans"/>
                <a:ea typeface="DM Sans"/>
                <a:cs typeface="DM Sans"/>
                <a:sym typeface="DM Sans"/>
              </a:rPr>
              <a:t> We have a mutual aid program with our neighboring districts/departments. We also signed the Statewide Mutual Aid Compact. which means we will get or give help as we need/can during major incidents. </a:t>
            </a:r>
            <a:endParaRPr sz="1350" i="0" u="none" strike="noStrike" cap="none" dirty="0">
              <a:solidFill>
                <a:srgbClr val="334155"/>
              </a:solidFill>
              <a:latin typeface="DM Sans"/>
              <a:ea typeface="DM Sans"/>
              <a:cs typeface="DM Sans"/>
              <a:sym typeface="DM Sans"/>
            </a:endParaRPr>
          </a:p>
          <a:p>
            <a:pPr marL="0" lvl="0" indent="0" algn="l" rtl="0">
              <a:lnSpc>
                <a:spcPct val="150000"/>
              </a:lnSpc>
              <a:spcBef>
                <a:spcPts val="0"/>
              </a:spcBef>
              <a:spcAft>
                <a:spcPts val="0"/>
              </a:spcAft>
              <a:buClr>
                <a:schemeClr val="dk1"/>
              </a:buClr>
              <a:buSzPts val="1350"/>
              <a:buFont typeface="Arial"/>
              <a:buNone/>
            </a:pPr>
            <a:r>
              <a:rPr lang="en-US" sz="1350" dirty="0">
                <a:solidFill>
                  <a:srgbClr val="334155"/>
                </a:solidFill>
                <a:latin typeface="DM Sans"/>
                <a:ea typeface="DM Sans"/>
                <a:cs typeface="DM Sans"/>
                <a:sym typeface="DM Sans"/>
              </a:rPr>
              <a:t>After we received our extrication equipment, we trained our personnel on it. Now we will begin holding extrication class/drills with Captain Olander teaching for our mutual aid partners. We will be having them utilize their equipment,  but they will get some time on ours so they can see the difference.</a:t>
            </a:r>
            <a:endParaRPr sz="1350" dirty="0">
              <a:solidFill>
                <a:srgbClr val="334155"/>
              </a:solidFill>
              <a:latin typeface="DM Sans"/>
              <a:ea typeface="DM Sans"/>
              <a:cs typeface="DM Sans"/>
              <a:sym typeface="DM Sans"/>
            </a:endParaRPr>
          </a:p>
          <a:p>
            <a:pPr marL="0" lvl="0" indent="0" algn="l" rtl="0">
              <a:lnSpc>
                <a:spcPct val="150000"/>
              </a:lnSpc>
              <a:spcBef>
                <a:spcPts val="0"/>
              </a:spcBef>
              <a:spcAft>
                <a:spcPts val="0"/>
              </a:spcAft>
              <a:buClr>
                <a:schemeClr val="dk1"/>
              </a:buClr>
              <a:buSzPts val="1350"/>
              <a:buFont typeface="Arial"/>
              <a:buNone/>
            </a:pPr>
            <a:endParaRPr sz="1350" dirty="0">
              <a:solidFill>
                <a:srgbClr val="334155"/>
              </a:solidFill>
              <a:latin typeface="DM Sans"/>
              <a:ea typeface="DM Sans"/>
              <a:cs typeface="DM Sans"/>
              <a:sym typeface="DM Sans"/>
            </a:endParaRPr>
          </a:p>
          <a:p>
            <a:pPr marL="0" lvl="0" indent="0" algn="l" rtl="0">
              <a:lnSpc>
                <a:spcPct val="150000"/>
              </a:lnSpc>
              <a:spcBef>
                <a:spcPts val="0"/>
              </a:spcBef>
              <a:spcAft>
                <a:spcPts val="0"/>
              </a:spcAft>
              <a:buClr>
                <a:schemeClr val="dk1"/>
              </a:buClr>
              <a:buSzPts val="1350"/>
              <a:buFont typeface="Arial"/>
              <a:buNone/>
            </a:pPr>
            <a:r>
              <a:rPr lang="en-US" sz="1350" dirty="0">
                <a:solidFill>
                  <a:srgbClr val="334155"/>
                </a:solidFill>
                <a:latin typeface="DM Sans"/>
                <a:ea typeface="DM Sans"/>
                <a:cs typeface="DM Sans"/>
                <a:sym typeface="DM Sans"/>
              </a:rPr>
              <a:t>It is my hope we can enter into an agreement for purchasing items that we all need together, looking for efficiencies.</a:t>
            </a:r>
            <a:endParaRPr sz="1350" dirty="0">
              <a:solidFill>
                <a:srgbClr val="334155"/>
              </a:solidFill>
              <a:latin typeface="DM Sans"/>
              <a:ea typeface="DM Sans"/>
              <a:cs typeface="DM Sans"/>
              <a:sym typeface="DM Sans"/>
            </a:endParaRPr>
          </a:p>
          <a:p>
            <a:pPr marL="0" marR="0" lvl="0" indent="0" algn="l" rtl="0">
              <a:lnSpc>
                <a:spcPct val="150000"/>
              </a:lnSpc>
              <a:spcBef>
                <a:spcPts val="0"/>
              </a:spcBef>
              <a:spcAft>
                <a:spcPts val="0"/>
              </a:spcAft>
              <a:buClr>
                <a:srgbClr val="000000"/>
              </a:buClr>
              <a:buSzPts val="1400"/>
              <a:buFont typeface="Arial"/>
              <a:buNone/>
            </a:pPr>
            <a:endParaRPr sz="1350" i="0" u="none" strike="noStrike" cap="none" dirty="0">
              <a:solidFill>
                <a:srgbClr val="334155"/>
              </a:solidFill>
              <a:latin typeface="DM Sans"/>
              <a:ea typeface="DM Sans"/>
              <a:cs typeface="DM Sans"/>
              <a:sym typeface="DM Sans"/>
            </a:endParaRPr>
          </a:p>
        </p:txBody>
      </p:sp>
      <p:sp>
        <p:nvSpPr>
          <p:cNvPr id="239" name="Google Shape;239;p23"/>
          <p:cNvSpPr txBox="1"/>
          <p:nvPr/>
        </p:nvSpPr>
        <p:spPr>
          <a:xfrm>
            <a:off x="6581775" y="3235285"/>
            <a:ext cx="4838700" cy="2079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endParaRPr sz="1350" b="0" i="0" u="none" strike="noStrike" cap="none">
              <a:solidFill>
                <a:srgbClr val="000000"/>
              </a:solidFill>
              <a:latin typeface="DM Sans"/>
              <a:ea typeface="DM Sans"/>
              <a:cs typeface="DM Sans"/>
              <a:sym typeface="DM Sans"/>
            </a:endParaRPr>
          </a:p>
        </p:txBody>
      </p:sp>
      <p:sp>
        <p:nvSpPr>
          <p:cNvPr id="240" name="Google Shape;240;p23"/>
          <p:cNvSpPr txBox="1"/>
          <p:nvPr/>
        </p:nvSpPr>
        <p:spPr>
          <a:xfrm>
            <a:off x="476250" y="476250"/>
            <a:ext cx="11715750" cy="495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150"/>
              <a:buFont typeface="Arial"/>
              <a:buNone/>
            </a:pPr>
            <a:r>
              <a:rPr lang="en-US" sz="3150" b="1" i="0" u="none" strike="noStrike" cap="none">
                <a:solidFill>
                  <a:srgbClr val="0F172A"/>
                </a:solidFill>
                <a:latin typeface="Merriweather"/>
                <a:ea typeface="Merriweather"/>
                <a:cs typeface="Merriweather"/>
                <a:sym typeface="Merriweather"/>
              </a:rPr>
              <a:t>1A: Revenue &amp; </a:t>
            </a:r>
            <a:r>
              <a:rPr lang="en-US" sz="3150" b="1" i="0" u="none" strike="noStrike" cap="none">
                <a:solidFill>
                  <a:srgbClr val="B91C1C"/>
                </a:solidFill>
                <a:latin typeface="Merriweather"/>
                <a:ea typeface="Merriweather"/>
                <a:cs typeface="Merriweather"/>
                <a:sym typeface="Merriweather"/>
              </a:rPr>
              <a:t>Shared Services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F172A"/>
        </a:solidFill>
        <a:effectLst/>
      </p:bgPr>
    </p:bg>
    <p:spTree>
      <p:nvGrpSpPr>
        <p:cNvPr id="1" name="Shape 244"/>
        <p:cNvGrpSpPr/>
        <p:nvPr/>
      </p:nvGrpSpPr>
      <p:grpSpPr>
        <a:xfrm>
          <a:off x="0" y="0"/>
          <a:ext cx="0" cy="0"/>
          <a:chOff x="0" y="0"/>
          <a:chExt cx="0" cy="0"/>
        </a:xfrm>
      </p:grpSpPr>
      <p:sp>
        <p:nvSpPr>
          <p:cNvPr id="245" name="Google Shape;245;p24"/>
          <p:cNvSpPr/>
          <p:nvPr/>
        </p:nvSpPr>
        <p:spPr>
          <a:xfrm>
            <a:off x="5619750" y="2505075"/>
            <a:ext cx="952500" cy="47625"/>
          </a:xfrm>
          <a:prstGeom prst="rect">
            <a:avLst/>
          </a:prstGeom>
          <a:solidFill>
            <a:srgbClr val="F59E0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46" name="Google Shape;246;p24"/>
          <p:cNvSpPr txBox="1"/>
          <p:nvPr/>
        </p:nvSpPr>
        <p:spPr>
          <a:xfrm>
            <a:off x="476250" y="2838450"/>
            <a:ext cx="11715750" cy="495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150"/>
              <a:buFont typeface="Arial"/>
              <a:buNone/>
            </a:pPr>
            <a:r>
              <a:rPr lang="en-US" sz="3150" b="1" i="0" u="none" strike="noStrike" cap="none">
                <a:solidFill>
                  <a:srgbClr val="F8FAFC"/>
                </a:solidFill>
                <a:latin typeface="Merriweather"/>
                <a:ea typeface="Merriweather"/>
                <a:cs typeface="Merriweather"/>
                <a:sym typeface="Merriweather"/>
              </a:rPr>
              <a:t>Strategic Focus Area #2</a:t>
            </a:r>
            <a:endParaRPr sz="1400" b="0" i="0" u="none" strike="noStrike" cap="none">
              <a:solidFill>
                <a:srgbClr val="000000"/>
              </a:solidFill>
              <a:latin typeface="Arial"/>
              <a:ea typeface="Arial"/>
              <a:cs typeface="Arial"/>
              <a:sym typeface="Arial"/>
            </a:endParaRPr>
          </a:p>
        </p:txBody>
      </p:sp>
      <p:sp>
        <p:nvSpPr>
          <p:cNvPr id="247" name="Google Shape;247;p24"/>
          <p:cNvSpPr txBox="1"/>
          <p:nvPr/>
        </p:nvSpPr>
        <p:spPr>
          <a:xfrm>
            <a:off x="476250" y="3619500"/>
            <a:ext cx="11239500" cy="457200"/>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Clr>
                <a:srgbClr val="000000"/>
              </a:buClr>
              <a:buSzPts val="2400"/>
              <a:buFont typeface="Arial"/>
              <a:buNone/>
            </a:pPr>
            <a:r>
              <a:rPr lang="en-US" sz="2400" b="0" i="0" u="none" strike="noStrike" cap="none">
                <a:solidFill>
                  <a:srgbClr val="F8FAFC"/>
                </a:solidFill>
                <a:latin typeface="DM Sans"/>
                <a:ea typeface="DM Sans"/>
                <a:cs typeface="DM Sans"/>
                <a:sym typeface="DM Sans"/>
              </a:rPr>
              <a:t>Staffing</a:t>
            </a:r>
            <a:endParaRPr sz="1400" b="0" i="0" u="none" strike="noStrike" cap="none">
              <a:solidFill>
                <a:srgbClr val="000000"/>
              </a:solidFill>
              <a:latin typeface="Arial"/>
              <a:ea typeface="Arial"/>
              <a:cs typeface="Arial"/>
              <a:sym typeface="Arial"/>
            </a:endParaRPr>
          </a:p>
        </p:txBody>
      </p:sp>
      <p:sp>
        <p:nvSpPr>
          <p:cNvPr id="248" name="Google Shape;248;p24"/>
          <p:cNvSpPr txBox="1"/>
          <p:nvPr/>
        </p:nvSpPr>
        <p:spPr>
          <a:xfrm>
            <a:off x="1809750" y="4267200"/>
            <a:ext cx="8572500" cy="257175"/>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Clr>
                <a:srgbClr val="000000"/>
              </a:buClr>
              <a:buSzPts val="1350"/>
              <a:buFont typeface="Arial"/>
              <a:buNone/>
            </a:pPr>
            <a:r>
              <a:rPr lang="en-US" sz="1350" b="0" i="0" u="none" strike="noStrike" cap="none">
                <a:solidFill>
                  <a:srgbClr val="CBD5E1"/>
                </a:solidFill>
                <a:latin typeface="DM Sans"/>
                <a:ea typeface="DM Sans"/>
                <a:cs typeface="DM Sans"/>
                <a:sym typeface="DM Sans"/>
              </a:rPr>
              <a:t>Ensure adequate staffing to meet the district’s mission throughout the period of the strategic plan.</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Shape 252"/>
        <p:cNvGrpSpPr/>
        <p:nvPr/>
      </p:nvGrpSpPr>
      <p:grpSpPr>
        <a:xfrm>
          <a:off x="0" y="0"/>
          <a:ext cx="0" cy="0"/>
          <a:chOff x="0" y="0"/>
          <a:chExt cx="0" cy="0"/>
        </a:xfrm>
      </p:grpSpPr>
      <p:pic>
        <p:nvPicPr>
          <p:cNvPr id="253" name="Google Shape;253;p25" descr="image.png"/>
          <p:cNvPicPr preferRelativeResize="0"/>
          <p:nvPr/>
        </p:nvPicPr>
        <p:blipFill rotWithShape="1">
          <a:blip r:embed="rId3">
            <a:alphaModFix/>
          </a:blip>
          <a:srcRect/>
          <a:stretch/>
        </p:blipFill>
        <p:spPr>
          <a:xfrm>
            <a:off x="476250" y="1257300"/>
            <a:ext cx="5429250" cy="5124450"/>
          </a:xfrm>
          <a:prstGeom prst="rect">
            <a:avLst/>
          </a:prstGeom>
          <a:noFill/>
          <a:ln>
            <a:noFill/>
          </a:ln>
        </p:spPr>
      </p:pic>
      <p:pic>
        <p:nvPicPr>
          <p:cNvPr id="254" name="Google Shape;254;p25" descr="image.png"/>
          <p:cNvPicPr preferRelativeResize="0"/>
          <p:nvPr/>
        </p:nvPicPr>
        <p:blipFill rotWithShape="1">
          <a:blip r:embed="rId4">
            <a:alphaModFix/>
          </a:blip>
          <a:srcRect/>
          <a:stretch/>
        </p:blipFill>
        <p:spPr>
          <a:xfrm>
            <a:off x="6286500" y="1257300"/>
            <a:ext cx="5429250" cy="5124450"/>
          </a:xfrm>
          <a:prstGeom prst="rect">
            <a:avLst/>
          </a:prstGeom>
          <a:noFill/>
          <a:ln>
            <a:noFill/>
          </a:ln>
        </p:spPr>
      </p:pic>
      <p:sp>
        <p:nvSpPr>
          <p:cNvPr id="255" name="Google Shape;255;p25"/>
          <p:cNvSpPr txBox="1"/>
          <p:nvPr/>
        </p:nvSpPr>
        <p:spPr>
          <a:xfrm>
            <a:off x="771525" y="1552575"/>
            <a:ext cx="5080635" cy="321915"/>
          </a:xfrm>
          <a:prstGeom prst="rect">
            <a:avLst/>
          </a:prstGeom>
          <a:noFill/>
          <a:ln>
            <a:noFill/>
          </a:ln>
        </p:spPr>
        <p:txBody>
          <a:bodyPr spcFirstLastPara="1" wrap="square" lIns="0" tIns="0" rIns="0" bIns="0" anchor="t" anchorCtr="0">
            <a:spAutoFit/>
          </a:bodyPr>
          <a:lstStyle/>
          <a:p>
            <a:pPr marL="0" marR="0" lvl="0" indent="0" algn="l" rtl="0">
              <a:lnSpc>
                <a:spcPct val="130000"/>
              </a:lnSpc>
              <a:spcBef>
                <a:spcPts val="0"/>
              </a:spcBef>
              <a:spcAft>
                <a:spcPts val="0"/>
              </a:spcAft>
              <a:buClr>
                <a:srgbClr val="000000"/>
              </a:buClr>
              <a:buSzPts val="1950"/>
              <a:buFont typeface="Arial"/>
              <a:buNone/>
            </a:pPr>
            <a:r>
              <a:rPr lang="en-US" sz="1950" b="1" i="0" u="none" strike="noStrike" cap="none">
                <a:solidFill>
                  <a:srgbClr val="0F172A"/>
                </a:solidFill>
                <a:latin typeface="Merriweather"/>
                <a:ea typeface="Merriweather"/>
                <a:cs typeface="Merriweather"/>
                <a:sym typeface="Merriweather"/>
              </a:rPr>
              <a:t>Shift to 24/7/365 Coverage</a:t>
            </a:r>
            <a:endParaRPr sz="1400" b="0" i="0" u="none" strike="noStrike" cap="none">
              <a:solidFill>
                <a:srgbClr val="000000"/>
              </a:solidFill>
              <a:latin typeface="Arial"/>
              <a:ea typeface="Arial"/>
              <a:cs typeface="Arial"/>
              <a:sym typeface="Arial"/>
            </a:endParaRPr>
          </a:p>
        </p:txBody>
      </p:sp>
      <p:sp>
        <p:nvSpPr>
          <p:cNvPr id="256" name="Google Shape;256;p25"/>
          <p:cNvSpPr txBox="1"/>
          <p:nvPr/>
        </p:nvSpPr>
        <p:spPr>
          <a:xfrm>
            <a:off x="771525" y="1988790"/>
            <a:ext cx="4838700" cy="2181366"/>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1" i="0" u="none" strike="noStrike" cap="none" dirty="0">
                <a:solidFill>
                  <a:srgbClr val="334155"/>
                </a:solidFill>
                <a:latin typeface="DM Sans"/>
                <a:ea typeface="DM Sans"/>
                <a:cs typeface="DM Sans"/>
                <a:sym typeface="DM Sans"/>
              </a:rPr>
              <a:t>How’d we do?</a:t>
            </a:r>
            <a:r>
              <a:rPr lang="en-US" sz="1350" b="0" i="0" u="none" strike="noStrike" cap="none" dirty="0">
                <a:solidFill>
                  <a:srgbClr val="334155"/>
                </a:solidFill>
                <a:latin typeface="DM Sans"/>
                <a:ea typeface="DM Sans"/>
                <a:cs typeface="DM Sans"/>
                <a:sym typeface="DM Sans"/>
              </a:rPr>
              <a:t> During the first part of the plan, we worked out a schedule where there was someone in-station ready to respond 24/7. This however required mandatory OT. This </a:t>
            </a:r>
            <a:r>
              <a:rPr lang="en-US" sz="1350" dirty="0">
                <a:solidFill>
                  <a:srgbClr val="334155"/>
                </a:solidFill>
                <a:latin typeface="DM Sans"/>
                <a:ea typeface="DM Sans"/>
                <a:cs typeface="DM Sans"/>
                <a:sym typeface="DM Sans"/>
              </a:rPr>
              <a:t>was </a:t>
            </a:r>
            <a:r>
              <a:rPr lang="en-US" sz="1350" b="0" i="0" u="none" strike="noStrike" cap="none" dirty="0">
                <a:solidFill>
                  <a:srgbClr val="334155"/>
                </a:solidFill>
                <a:latin typeface="DM Sans"/>
                <a:ea typeface="DM Sans"/>
                <a:cs typeface="DM Sans"/>
                <a:sym typeface="DM Sans"/>
              </a:rPr>
              <a:t>not a long-term solution and so this FY year we added the 3</a:t>
            </a:r>
            <a:r>
              <a:rPr lang="en-US" sz="1350" b="0" i="0" u="none" strike="noStrike" cap="none" baseline="30000" dirty="0">
                <a:solidFill>
                  <a:srgbClr val="334155"/>
                </a:solidFill>
                <a:latin typeface="DM Sans"/>
                <a:ea typeface="DM Sans"/>
                <a:cs typeface="DM Sans"/>
                <a:sym typeface="DM Sans"/>
              </a:rPr>
              <a:t>rd</a:t>
            </a:r>
            <a:r>
              <a:rPr lang="en-US" sz="1350" b="0" i="0" u="none" strike="noStrike" cap="none" dirty="0">
                <a:solidFill>
                  <a:srgbClr val="334155"/>
                </a:solidFill>
                <a:latin typeface="DM Sans"/>
                <a:ea typeface="DM Sans"/>
                <a:cs typeface="DM Sans"/>
                <a:sym typeface="DM Sans"/>
              </a:rPr>
              <a:t> FT FF. This</a:t>
            </a:r>
            <a:r>
              <a:rPr lang="en-US" sz="1350" dirty="0">
                <a:solidFill>
                  <a:srgbClr val="334155"/>
                </a:solidFill>
                <a:latin typeface="DM Sans"/>
                <a:ea typeface="DM Sans"/>
                <a:cs typeface="DM Sans"/>
                <a:sym typeface="DM Sans"/>
              </a:rPr>
              <a:t> </a:t>
            </a:r>
            <a:r>
              <a:rPr lang="en-US" sz="1350" b="0" i="0" u="none" strike="noStrike" cap="none" dirty="0">
                <a:solidFill>
                  <a:srgbClr val="334155"/>
                </a:solidFill>
                <a:latin typeface="DM Sans"/>
                <a:ea typeface="DM Sans"/>
                <a:cs typeface="DM Sans"/>
                <a:sym typeface="DM Sans"/>
              </a:rPr>
              <a:t>is a FF health and safety issue, including mental health. N</a:t>
            </a:r>
            <a:r>
              <a:rPr lang="en-US" sz="1350" dirty="0">
                <a:solidFill>
                  <a:srgbClr val="334155"/>
                </a:solidFill>
                <a:latin typeface="DM Sans"/>
                <a:ea typeface="DM Sans"/>
                <a:cs typeface="DM Sans"/>
                <a:sym typeface="DM Sans"/>
              </a:rPr>
              <a:t>ow </a:t>
            </a:r>
            <a:r>
              <a:rPr lang="en-US" sz="1350" b="0" i="0" u="none" strike="noStrike" cap="none" dirty="0">
                <a:solidFill>
                  <a:srgbClr val="334155"/>
                </a:solidFill>
                <a:latin typeface="DM Sans"/>
                <a:ea typeface="DM Sans"/>
                <a:cs typeface="DM Sans"/>
                <a:sym typeface="DM Sans"/>
              </a:rPr>
              <a:t>our FF get the required amount of time off to then prepare for their next tour of duty.</a:t>
            </a:r>
            <a:endParaRPr sz="1400" b="0" i="0" u="none" strike="noStrike" cap="none" dirty="0">
              <a:solidFill>
                <a:srgbClr val="000000"/>
              </a:solidFill>
              <a:latin typeface="Arial"/>
              <a:ea typeface="Arial"/>
              <a:cs typeface="Arial"/>
              <a:sym typeface="Arial"/>
            </a:endParaRPr>
          </a:p>
        </p:txBody>
      </p:sp>
      <p:sp>
        <p:nvSpPr>
          <p:cNvPr id="257" name="Google Shape;257;p25"/>
          <p:cNvSpPr txBox="1"/>
          <p:nvPr/>
        </p:nvSpPr>
        <p:spPr>
          <a:xfrm>
            <a:off x="771525" y="4596080"/>
            <a:ext cx="4838700" cy="1558119"/>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0" i="0" u="none" strike="noStrike" cap="none" dirty="0">
                <a:solidFill>
                  <a:srgbClr val="334155"/>
                </a:solidFill>
                <a:latin typeface="DM Sans"/>
                <a:ea typeface="DM Sans"/>
                <a:cs typeface="DM Sans"/>
                <a:sym typeface="DM Sans"/>
              </a:rPr>
              <a:t>The FF, along with the addition of the </a:t>
            </a:r>
            <a:r>
              <a:rPr lang="en-US" sz="1350" b="0" i="0" u="none" strike="noStrike" cap="none" dirty="0" err="1">
                <a:solidFill>
                  <a:srgbClr val="334155"/>
                </a:solidFill>
                <a:latin typeface="DM Sans"/>
                <a:ea typeface="DM Sans"/>
                <a:cs typeface="DM Sans"/>
                <a:sym typeface="DM Sans"/>
              </a:rPr>
              <a:t>Capt</a:t>
            </a:r>
            <a:r>
              <a:rPr lang="en-US" sz="1350" b="0" i="0" u="none" strike="noStrike" cap="none" dirty="0">
                <a:solidFill>
                  <a:srgbClr val="334155"/>
                </a:solidFill>
                <a:latin typeface="DM Sans"/>
                <a:ea typeface="DM Sans"/>
                <a:cs typeface="DM Sans"/>
                <a:sym typeface="DM Sans"/>
              </a:rPr>
              <a:t> both on and off-duty and the Chief, respond as a team to ensure adequate coverage for certain high acuity calls. The </a:t>
            </a:r>
            <a:r>
              <a:rPr lang="en-US" sz="1350" b="0" i="0" u="none" strike="noStrike" cap="none" dirty="0" err="1">
                <a:solidFill>
                  <a:srgbClr val="334155"/>
                </a:solidFill>
                <a:latin typeface="DM Sans"/>
                <a:ea typeface="DM Sans"/>
                <a:cs typeface="DM Sans"/>
                <a:sym typeface="DM Sans"/>
              </a:rPr>
              <a:t>Capt</a:t>
            </a:r>
            <a:r>
              <a:rPr lang="en-US" sz="1350" b="0" i="0" u="none" strike="noStrike" cap="none" dirty="0">
                <a:solidFill>
                  <a:srgbClr val="334155"/>
                </a:solidFill>
                <a:latin typeface="DM Sans"/>
                <a:ea typeface="DM Sans"/>
                <a:cs typeface="DM Sans"/>
                <a:sym typeface="DM Sans"/>
              </a:rPr>
              <a:t> “floats” his time between shifts to ensure proper education, drilling, and station work are completed.</a:t>
            </a:r>
            <a:endParaRPr sz="1400" b="0" i="0" u="none" strike="noStrike" cap="none" dirty="0">
              <a:solidFill>
                <a:srgbClr val="000000"/>
              </a:solidFill>
              <a:latin typeface="Arial"/>
              <a:ea typeface="Arial"/>
              <a:cs typeface="Arial"/>
              <a:sym typeface="Arial"/>
            </a:endParaRPr>
          </a:p>
        </p:txBody>
      </p:sp>
      <p:sp>
        <p:nvSpPr>
          <p:cNvPr id="258" name="Google Shape;258;p25"/>
          <p:cNvSpPr txBox="1"/>
          <p:nvPr/>
        </p:nvSpPr>
        <p:spPr>
          <a:xfrm>
            <a:off x="6581775" y="1552575"/>
            <a:ext cx="5080635" cy="321915"/>
          </a:xfrm>
          <a:prstGeom prst="rect">
            <a:avLst/>
          </a:prstGeom>
          <a:noFill/>
          <a:ln>
            <a:noFill/>
          </a:ln>
        </p:spPr>
        <p:txBody>
          <a:bodyPr spcFirstLastPara="1" wrap="square" lIns="0" tIns="0" rIns="0" bIns="0" anchor="t" anchorCtr="0">
            <a:spAutoFit/>
          </a:bodyPr>
          <a:lstStyle/>
          <a:p>
            <a:pPr marL="0" marR="0" lvl="0" indent="0" algn="l" rtl="0">
              <a:lnSpc>
                <a:spcPct val="130000"/>
              </a:lnSpc>
              <a:spcBef>
                <a:spcPts val="0"/>
              </a:spcBef>
              <a:spcAft>
                <a:spcPts val="0"/>
              </a:spcAft>
              <a:buClr>
                <a:srgbClr val="000000"/>
              </a:buClr>
              <a:buSzPts val="1950"/>
              <a:buFont typeface="Arial"/>
              <a:buNone/>
            </a:pPr>
            <a:r>
              <a:rPr lang="en-US" sz="1950" b="1" i="0" u="none" strike="noStrike" cap="none">
                <a:solidFill>
                  <a:srgbClr val="0F172A"/>
                </a:solidFill>
                <a:latin typeface="Merriweather"/>
                <a:ea typeface="Merriweather"/>
                <a:cs typeface="Merriweather"/>
                <a:sym typeface="Merriweather"/>
              </a:rPr>
              <a:t>Promotions &amp; Reserve System</a:t>
            </a:r>
            <a:endParaRPr sz="1400" b="0" i="0" u="none" strike="noStrike" cap="none">
              <a:solidFill>
                <a:srgbClr val="000000"/>
              </a:solidFill>
              <a:latin typeface="Arial"/>
              <a:ea typeface="Arial"/>
              <a:cs typeface="Arial"/>
              <a:sym typeface="Arial"/>
            </a:endParaRPr>
          </a:p>
        </p:txBody>
      </p:sp>
      <p:sp>
        <p:nvSpPr>
          <p:cNvPr id="259" name="Google Shape;259;p25"/>
          <p:cNvSpPr txBox="1"/>
          <p:nvPr/>
        </p:nvSpPr>
        <p:spPr>
          <a:xfrm>
            <a:off x="6581775" y="1988790"/>
            <a:ext cx="4838700" cy="3116238"/>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0" i="0" u="none" strike="noStrike" cap="none" dirty="0">
                <a:solidFill>
                  <a:srgbClr val="334155"/>
                </a:solidFill>
                <a:latin typeface="DM Sans"/>
                <a:ea typeface="DM Sans"/>
                <a:cs typeface="DM Sans"/>
                <a:sym typeface="DM Sans"/>
              </a:rPr>
              <a:t>We recently promoted one FF to Lieutenant due to the amount of work that needs completed. This individual will assist the </a:t>
            </a:r>
            <a:r>
              <a:rPr lang="en-US" sz="1350" b="0" i="0" u="none" strike="noStrike" cap="none" dirty="0" err="1">
                <a:solidFill>
                  <a:srgbClr val="334155"/>
                </a:solidFill>
                <a:latin typeface="DM Sans"/>
                <a:ea typeface="DM Sans"/>
                <a:cs typeface="DM Sans"/>
                <a:sym typeface="DM Sans"/>
              </a:rPr>
              <a:t>Capt</a:t>
            </a:r>
            <a:r>
              <a:rPr lang="en-US" sz="1350" b="0" i="0" u="none" strike="noStrike" cap="none" dirty="0">
                <a:solidFill>
                  <a:srgbClr val="334155"/>
                </a:solidFill>
                <a:latin typeface="DM Sans"/>
                <a:ea typeface="DM Sans"/>
                <a:cs typeface="DM Sans"/>
                <a:sym typeface="DM Sans"/>
              </a:rPr>
              <a:t> with administrative duties, thus eventually reducing the </a:t>
            </a:r>
            <a:r>
              <a:rPr lang="en-US" sz="1350" b="0" i="0" u="none" strike="noStrike" cap="none" dirty="0" err="1">
                <a:solidFill>
                  <a:srgbClr val="334155"/>
                </a:solidFill>
                <a:latin typeface="DM Sans"/>
                <a:ea typeface="DM Sans"/>
                <a:cs typeface="DM Sans"/>
                <a:sym typeface="DM Sans"/>
              </a:rPr>
              <a:t>Capt’s</a:t>
            </a:r>
            <a:r>
              <a:rPr lang="en-US" sz="1350" b="0" i="0" u="none" strike="noStrike" cap="none" dirty="0">
                <a:solidFill>
                  <a:srgbClr val="334155"/>
                </a:solidFill>
                <a:latin typeface="DM Sans"/>
                <a:ea typeface="DM Sans"/>
                <a:cs typeface="DM Sans"/>
                <a:sym typeface="DM Sans"/>
              </a:rPr>
              <a:t> workload a bit which should then reduce OT.</a:t>
            </a:r>
            <a:endParaRPr dirty="0"/>
          </a:p>
          <a:p>
            <a:pPr marL="0" marR="0" lvl="0" indent="0" algn="l" rtl="0">
              <a:lnSpc>
                <a:spcPct val="150000"/>
              </a:lnSpc>
              <a:spcBef>
                <a:spcPts val="0"/>
              </a:spcBef>
              <a:spcAft>
                <a:spcPts val="0"/>
              </a:spcAft>
              <a:buClr>
                <a:srgbClr val="000000"/>
              </a:buClr>
              <a:buSzPts val="1350"/>
              <a:buFont typeface="Arial"/>
              <a:buNone/>
            </a:pPr>
            <a:r>
              <a:rPr lang="en-US" sz="1350" b="0" i="0" u="none" strike="noStrike" cap="none" dirty="0">
                <a:solidFill>
                  <a:srgbClr val="334155"/>
                </a:solidFill>
                <a:latin typeface="DM Sans"/>
                <a:ea typeface="DM Sans"/>
                <a:cs typeface="DM Sans"/>
                <a:sym typeface="DM Sans"/>
              </a:rPr>
              <a:t>Our reserve system is working well  We have individual FF come in for an 8-hour shift.  This allows for experience running calls and education/training by our LTs and Capt.</a:t>
            </a:r>
          </a:p>
          <a:p>
            <a:pPr marL="0" marR="0" lvl="0" indent="0" algn="l" rtl="0">
              <a:lnSpc>
                <a:spcPct val="150000"/>
              </a:lnSpc>
              <a:spcBef>
                <a:spcPts val="0"/>
              </a:spcBef>
              <a:spcAft>
                <a:spcPts val="0"/>
              </a:spcAft>
              <a:buClr>
                <a:srgbClr val="000000"/>
              </a:buClr>
              <a:buSzPts val="1350"/>
              <a:buFont typeface="Arial"/>
              <a:buNone/>
            </a:pPr>
            <a:r>
              <a:rPr lang="en-US" sz="1350" dirty="0">
                <a:solidFill>
                  <a:srgbClr val="334155"/>
                </a:solidFill>
                <a:latin typeface="DM Sans"/>
                <a:sym typeface="DM Sans"/>
              </a:rPr>
              <a:t>It also helps as they help cover our busiest times, which statistically are 8-4</a:t>
            </a:r>
            <a:endParaRPr sz="1400" b="0" i="0" u="none" strike="noStrike" cap="none" dirty="0">
              <a:solidFill>
                <a:srgbClr val="000000"/>
              </a:solidFill>
              <a:latin typeface="Arial"/>
              <a:ea typeface="Arial"/>
              <a:cs typeface="Arial"/>
              <a:sym typeface="Arial"/>
            </a:endParaRPr>
          </a:p>
        </p:txBody>
      </p:sp>
      <p:sp>
        <p:nvSpPr>
          <p:cNvPr id="260" name="Google Shape;260;p25"/>
          <p:cNvSpPr txBox="1"/>
          <p:nvPr/>
        </p:nvSpPr>
        <p:spPr>
          <a:xfrm>
            <a:off x="476250" y="476250"/>
            <a:ext cx="11715750" cy="495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150"/>
              <a:buFont typeface="Arial"/>
              <a:buNone/>
            </a:pPr>
            <a:r>
              <a:rPr lang="en-US" sz="3150" b="1" i="0" u="none" strike="noStrike" cap="none">
                <a:solidFill>
                  <a:srgbClr val="0F172A"/>
                </a:solidFill>
                <a:latin typeface="Merriweather"/>
                <a:ea typeface="Merriweather"/>
                <a:cs typeface="Merriweather"/>
                <a:sym typeface="Merriweather"/>
              </a:rPr>
              <a:t>2A.1 Determine </a:t>
            </a:r>
            <a:r>
              <a:rPr lang="en-US" sz="3150" b="1" i="0" u="none" strike="noStrike" cap="none">
                <a:solidFill>
                  <a:srgbClr val="B91C1C"/>
                </a:solidFill>
                <a:latin typeface="Merriweather"/>
                <a:ea typeface="Merriweather"/>
                <a:cs typeface="Merriweather"/>
                <a:sym typeface="Merriweather"/>
              </a:rPr>
              <a:t>Staffing Needs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F172A"/>
        </a:solidFill>
        <a:effectLst/>
      </p:bgPr>
    </p:bg>
    <p:spTree>
      <p:nvGrpSpPr>
        <p:cNvPr id="1" name="Shape 264"/>
        <p:cNvGrpSpPr/>
        <p:nvPr/>
      </p:nvGrpSpPr>
      <p:grpSpPr>
        <a:xfrm>
          <a:off x="0" y="0"/>
          <a:ext cx="0" cy="0"/>
          <a:chOff x="0" y="0"/>
          <a:chExt cx="0" cy="0"/>
        </a:xfrm>
      </p:grpSpPr>
      <p:pic>
        <p:nvPicPr>
          <p:cNvPr id="265" name="Google Shape;265;p26" descr="image.png"/>
          <p:cNvPicPr preferRelativeResize="0"/>
          <p:nvPr/>
        </p:nvPicPr>
        <p:blipFill rotWithShape="1">
          <a:blip r:embed="rId3">
            <a:alphaModFix/>
          </a:blip>
          <a:srcRect/>
          <a:stretch/>
        </p:blipFill>
        <p:spPr>
          <a:xfrm>
            <a:off x="476250" y="1257300"/>
            <a:ext cx="5429250" cy="5124450"/>
          </a:xfrm>
          <a:prstGeom prst="rect">
            <a:avLst/>
          </a:prstGeom>
          <a:noFill/>
          <a:ln>
            <a:noFill/>
          </a:ln>
        </p:spPr>
      </p:pic>
      <p:pic>
        <p:nvPicPr>
          <p:cNvPr id="266" name="Google Shape;266;p26" descr="image.png"/>
          <p:cNvPicPr preferRelativeResize="0"/>
          <p:nvPr/>
        </p:nvPicPr>
        <p:blipFill rotWithShape="1">
          <a:blip r:embed="rId4">
            <a:alphaModFix/>
          </a:blip>
          <a:srcRect/>
          <a:stretch/>
        </p:blipFill>
        <p:spPr>
          <a:xfrm>
            <a:off x="6286500" y="1257300"/>
            <a:ext cx="5429250" cy="5124450"/>
          </a:xfrm>
          <a:prstGeom prst="rect">
            <a:avLst/>
          </a:prstGeom>
          <a:noFill/>
          <a:ln>
            <a:noFill/>
          </a:ln>
        </p:spPr>
      </p:pic>
      <p:sp>
        <p:nvSpPr>
          <p:cNvPr id="267" name="Google Shape;267;p26"/>
          <p:cNvSpPr txBox="1"/>
          <p:nvPr/>
        </p:nvSpPr>
        <p:spPr>
          <a:xfrm>
            <a:off x="771525" y="1552575"/>
            <a:ext cx="5080635" cy="321915"/>
          </a:xfrm>
          <a:prstGeom prst="rect">
            <a:avLst/>
          </a:prstGeom>
          <a:noFill/>
          <a:ln>
            <a:noFill/>
          </a:ln>
        </p:spPr>
        <p:txBody>
          <a:bodyPr spcFirstLastPara="1" wrap="square" lIns="0" tIns="0" rIns="0" bIns="0" anchor="t" anchorCtr="0">
            <a:spAutoFit/>
          </a:bodyPr>
          <a:lstStyle/>
          <a:p>
            <a:pPr marL="0" marR="0" lvl="0" indent="0" algn="l" rtl="0">
              <a:lnSpc>
                <a:spcPct val="130000"/>
              </a:lnSpc>
              <a:spcBef>
                <a:spcPts val="0"/>
              </a:spcBef>
              <a:spcAft>
                <a:spcPts val="0"/>
              </a:spcAft>
              <a:buClr>
                <a:srgbClr val="000000"/>
              </a:buClr>
              <a:buSzPts val="1950"/>
              <a:buFont typeface="Arial"/>
              <a:buNone/>
            </a:pPr>
            <a:r>
              <a:rPr lang="en-US" sz="1950" b="1" i="0" u="none" strike="noStrike" cap="none">
                <a:solidFill>
                  <a:srgbClr val="F8FAFC"/>
                </a:solidFill>
                <a:latin typeface="Merriweather"/>
                <a:ea typeface="Merriweather"/>
                <a:cs typeface="Merriweather"/>
                <a:sym typeface="Merriweather"/>
              </a:rPr>
              <a:t>2A.2 Identify Obstacles</a:t>
            </a:r>
            <a:endParaRPr sz="1400" b="0" i="0" u="none" strike="noStrike" cap="none">
              <a:solidFill>
                <a:srgbClr val="000000"/>
              </a:solidFill>
              <a:latin typeface="Arial"/>
              <a:ea typeface="Arial"/>
              <a:cs typeface="Arial"/>
              <a:sym typeface="Arial"/>
            </a:endParaRPr>
          </a:p>
        </p:txBody>
      </p:sp>
      <p:sp>
        <p:nvSpPr>
          <p:cNvPr id="268" name="Google Shape;268;p26"/>
          <p:cNvSpPr txBox="1"/>
          <p:nvPr/>
        </p:nvSpPr>
        <p:spPr>
          <a:xfrm>
            <a:off x="771525" y="1988790"/>
            <a:ext cx="4838700" cy="1558119"/>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1" i="0" u="none" strike="noStrike" cap="none" dirty="0">
                <a:solidFill>
                  <a:srgbClr val="CBD5E1"/>
                </a:solidFill>
                <a:latin typeface="DM Sans"/>
                <a:ea typeface="DM Sans"/>
                <a:cs typeface="DM Sans"/>
                <a:sym typeface="DM Sans"/>
              </a:rPr>
              <a:t>How’d we do?</a:t>
            </a:r>
            <a:r>
              <a:rPr lang="en-US" sz="1350" b="0" i="0" u="none" strike="noStrike" cap="none" dirty="0">
                <a:solidFill>
                  <a:srgbClr val="CBD5E1"/>
                </a:solidFill>
                <a:latin typeface="DM Sans"/>
                <a:ea typeface="DM Sans"/>
                <a:cs typeface="DM Sans"/>
                <a:sym typeface="DM Sans"/>
              </a:rPr>
              <a:t> The obstacles identified were overcome as we were able to hire strong, certified FF and EMTs. We were able to offer minor benefits, a comparable pay schedule, and an environment that people can “afford” to work here and because of our reputation, “want” to work here.</a:t>
            </a:r>
            <a:endParaRPr sz="1400" b="0" i="0" u="none" strike="noStrike" cap="none" dirty="0">
              <a:solidFill>
                <a:srgbClr val="000000"/>
              </a:solidFill>
              <a:latin typeface="Arial"/>
              <a:ea typeface="Arial"/>
              <a:cs typeface="Arial"/>
              <a:sym typeface="Arial"/>
            </a:endParaRPr>
          </a:p>
        </p:txBody>
      </p:sp>
      <p:sp>
        <p:nvSpPr>
          <p:cNvPr id="269" name="Google Shape;269;p26"/>
          <p:cNvSpPr txBox="1"/>
          <p:nvPr/>
        </p:nvSpPr>
        <p:spPr>
          <a:xfrm>
            <a:off x="771525" y="4385096"/>
            <a:ext cx="4838700" cy="5143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0" i="0" u="none" strike="noStrike" cap="none">
                <a:solidFill>
                  <a:srgbClr val="CBD5E1"/>
                </a:solidFill>
                <a:latin typeface="DM Sans"/>
                <a:ea typeface="DM Sans"/>
                <a:cs typeface="DM Sans"/>
                <a:sym typeface="DM Sans"/>
              </a:rPr>
              <a:t>We currently have the strongest cadre of first responders the district has ever had.</a:t>
            </a:r>
            <a:endParaRPr sz="1400" b="0" i="0" u="none" strike="noStrike" cap="none">
              <a:solidFill>
                <a:srgbClr val="000000"/>
              </a:solidFill>
              <a:latin typeface="Arial"/>
              <a:ea typeface="Arial"/>
              <a:cs typeface="Arial"/>
              <a:sym typeface="Arial"/>
            </a:endParaRPr>
          </a:p>
        </p:txBody>
      </p:sp>
      <p:sp>
        <p:nvSpPr>
          <p:cNvPr id="270" name="Google Shape;270;p26"/>
          <p:cNvSpPr txBox="1"/>
          <p:nvPr/>
        </p:nvSpPr>
        <p:spPr>
          <a:xfrm>
            <a:off x="6581775" y="1552575"/>
            <a:ext cx="5080635" cy="321915"/>
          </a:xfrm>
          <a:prstGeom prst="rect">
            <a:avLst/>
          </a:prstGeom>
          <a:noFill/>
          <a:ln>
            <a:noFill/>
          </a:ln>
        </p:spPr>
        <p:txBody>
          <a:bodyPr spcFirstLastPara="1" wrap="square" lIns="0" tIns="0" rIns="0" bIns="0" anchor="t" anchorCtr="0">
            <a:spAutoFit/>
          </a:bodyPr>
          <a:lstStyle/>
          <a:p>
            <a:pPr marL="0" marR="0" lvl="0" indent="0" algn="l" rtl="0">
              <a:lnSpc>
                <a:spcPct val="130000"/>
              </a:lnSpc>
              <a:spcBef>
                <a:spcPts val="0"/>
              </a:spcBef>
              <a:spcAft>
                <a:spcPts val="0"/>
              </a:spcAft>
              <a:buClr>
                <a:srgbClr val="000000"/>
              </a:buClr>
              <a:buSzPts val="1950"/>
              <a:buFont typeface="Arial"/>
              <a:buNone/>
            </a:pPr>
            <a:r>
              <a:rPr lang="en-US" sz="1950" b="1" i="0" u="none" strike="noStrike" cap="none">
                <a:solidFill>
                  <a:srgbClr val="F8FAFC"/>
                </a:solidFill>
                <a:latin typeface="Merriweather"/>
                <a:ea typeface="Merriweather"/>
                <a:cs typeface="Merriweather"/>
                <a:sym typeface="Merriweather"/>
              </a:rPr>
              <a:t>2A.3 Shared Staffing Opportunities</a:t>
            </a:r>
            <a:endParaRPr sz="1400" b="0" i="0" u="none" strike="noStrike" cap="none">
              <a:solidFill>
                <a:srgbClr val="000000"/>
              </a:solidFill>
              <a:latin typeface="Arial"/>
              <a:ea typeface="Arial"/>
              <a:cs typeface="Arial"/>
              <a:sym typeface="Arial"/>
            </a:endParaRPr>
          </a:p>
        </p:txBody>
      </p:sp>
      <p:sp>
        <p:nvSpPr>
          <p:cNvPr id="271" name="Google Shape;271;p26"/>
          <p:cNvSpPr txBox="1"/>
          <p:nvPr/>
        </p:nvSpPr>
        <p:spPr>
          <a:xfrm>
            <a:off x="6581775" y="1988790"/>
            <a:ext cx="4838700" cy="311624"/>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1" i="0" u="none" strike="noStrike" cap="none">
                <a:solidFill>
                  <a:srgbClr val="CBD5E1"/>
                </a:solidFill>
                <a:latin typeface="DM Sans"/>
                <a:ea typeface="DM Sans"/>
                <a:cs typeface="DM Sans"/>
                <a:sym typeface="DM Sans"/>
              </a:rPr>
              <a:t>How’d we do?</a:t>
            </a:r>
            <a:r>
              <a:rPr lang="en-US" sz="1350" b="0" i="0" u="none" strike="noStrike" cap="none">
                <a:solidFill>
                  <a:srgbClr val="CBD5E1"/>
                </a:solidFill>
                <a:latin typeface="DM Sans"/>
                <a:ea typeface="DM Sans"/>
                <a:cs typeface="DM Sans"/>
                <a:sym typeface="DM Sans"/>
              </a:rPr>
              <a:t> </a:t>
            </a:r>
            <a:endParaRPr sz="1400" b="0" i="0" u="none" strike="noStrike" cap="none">
              <a:solidFill>
                <a:srgbClr val="000000"/>
              </a:solidFill>
              <a:latin typeface="Arial"/>
              <a:ea typeface="Arial"/>
              <a:cs typeface="Arial"/>
              <a:sym typeface="Arial"/>
            </a:endParaRPr>
          </a:p>
        </p:txBody>
      </p:sp>
      <p:sp>
        <p:nvSpPr>
          <p:cNvPr id="272" name="Google Shape;272;p26"/>
          <p:cNvSpPr txBox="1"/>
          <p:nvPr/>
        </p:nvSpPr>
        <p:spPr>
          <a:xfrm>
            <a:off x="6581775" y="2617440"/>
            <a:ext cx="4838700" cy="1881284"/>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0" i="0" u="none" strike="noStrike" cap="none" dirty="0">
                <a:solidFill>
                  <a:srgbClr val="CBD5E1"/>
                </a:solidFill>
                <a:latin typeface="DM Sans"/>
                <a:ea typeface="DM Sans"/>
                <a:cs typeface="DM Sans"/>
                <a:sym typeface="DM Sans"/>
              </a:rPr>
              <a:t>I have </a:t>
            </a:r>
            <a:r>
              <a:rPr lang="en-US" sz="1350" dirty="0">
                <a:solidFill>
                  <a:srgbClr val="CBD5E1"/>
                </a:solidFill>
                <a:latin typeface="DM Sans"/>
                <a:ea typeface="DM Sans"/>
                <a:cs typeface="DM Sans"/>
                <a:sym typeface="DM Sans"/>
              </a:rPr>
              <a:t>brought up</a:t>
            </a:r>
            <a:r>
              <a:rPr lang="en-US" sz="1350" b="0" i="0" u="none" strike="noStrike" cap="none" dirty="0">
                <a:solidFill>
                  <a:srgbClr val="CBD5E1"/>
                </a:solidFill>
                <a:latin typeface="DM Sans"/>
                <a:ea typeface="DM Sans"/>
                <a:cs typeface="DM Sans"/>
                <a:sym typeface="DM Sans"/>
              </a:rPr>
              <a:t> improving our SOG’s and SOPs as it pertains to response to the other Chiefs. Chief Spangler is working with Benson Dispatch on response models, so we have everyone dispatched at the same time </a:t>
            </a:r>
            <a:r>
              <a:rPr lang="en-US" sz="1350" dirty="0">
                <a:solidFill>
                  <a:srgbClr val="CBD5E1"/>
                </a:solidFill>
                <a:latin typeface="DM Sans"/>
                <a:ea typeface="DM Sans"/>
                <a:cs typeface="DM Sans"/>
                <a:sym typeface="DM Sans"/>
              </a:rPr>
              <a:t>automatically</a:t>
            </a:r>
            <a:r>
              <a:rPr lang="en-US" sz="1350" b="0" i="0" u="none" strike="noStrike" cap="none" dirty="0">
                <a:solidFill>
                  <a:srgbClr val="CBD5E1"/>
                </a:solidFill>
                <a:latin typeface="DM Sans"/>
                <a:ea typeface="DM Sans"/>
                <a:cs typeface="DM Sans"/>
                <a:sym typeface="DM Sans"/>
              </a:rPr>
              <a:t> on certain call types, reducing overall response times.</a:t>
            </a:r>
            <a:endParaRPr dirty="0"/>
          </a:p>
          <a:p>
            <a:pPr marL="0" marR="0" lvl="0" indent="0" algn="l" rtl="0">
              <a:lnSpc>
                <a:spcPct val="15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273" name="Google Shape;273;p26"/>
          <p:cNvSpPr txBox="1"/>
          <p:nvPr/>
        </p:nvSpPr>
        <p:spPr>
          <a:xfrm>
            <a:off x="476250" y="476250"/>
            <a:ext cx="11715750" cy="495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150"/>
              <a:buFont typeface="Arial"/>
              <a:buNone/>
            </a:pPr>
            <a:r>
              <a:rPr lang="en-US" sz="3150" b="1" i="0" u="none" strike="noStrike" cap="none">
                <a:solidFill>
                  <a:srgbClr val="F8FAFC"/>
                </a:solidFill>
                <a:latin typeface="Merriweather"/>
                <a:ea typeface="Merriweather"/>
                <a:cs typeface="Merriweather"/>
                <a:sym typeface="Merriweather"/>
              </a:rPr>
              <a:t>2A: Obstacles &amp; </a:t>
            </a:r>
            <a:r>
              <a:rPr lang="en-US" sz="3150" b="1" i="0" u="none" strike="noStrike" cap="none">
                <a:solidFill>
                  <a:srgbClr val="F59E0B"/>
                </a:solidFill>
                <a:latin typeface="Merriweather"/>
                <a:ea typeface="Merriweather"/>
                <a:cs typeface="Merriweather"/>
                <a:sym typeface="Merriweather"/>
              </a:rPr>
              <a:t>Shared Staffing</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Shape 277"/>
        <p:cNvGrpSpPr/>
        <p:nvPr/>
      </p:nvGrpSpPr>
      <p:grpSpPr>
        <a:xfrm>
          <a:off x="0" y="0"/>
          <a:ext cx="0" cy="0"/>
          <a:chOff x="0" y="0"/>
          <a:chExt cx="0" cy="0"/>
        </a:xfrm>
      </p:grpSpPr>
      <p:pic>
        <p:nvPicPr>
          <p:cNvPr id="278" name="Google Shape;278;p27" descr="image.png"/>
          <p:cNvPicPr preferRelativeResize="0"/>
          <p:nvPr/>
        </p:nvPicPr>
        <p:blipFill rotWithShape="1">
          <a:blip r:embed="rId3">
            <a:alphaModFix/>
          </a:blip>
          <a:srcRect/>
          <a:stretch/>
        </p:blipFill>
        <p:spPr>
          <a:xfrm>
            <a:off x="476250" y="1257300"/>
            <a:ext cx="5429250" cy="5124450"/>
          </a:xfrm>
          <a:prstGeom prst="rect">
            <a:avLst/>
          </a:prstGeom>
          <a:noFill/>
          <a:ln>
            <a:noFill/>
          </a:ln>
        </p:spPr>
      </p:pic>
      <p:pic>
        <p:nvPicPr>
          <p:cNvPr id="279" name="Google Shape;279;p27" descr="image.png"/>
          <p:cNvPicPr preferRelativeResize="0"/>
          <p:nvPr/>
        </p:nvPicPr>
        <p:blipFill rotWithShape="1">
          <a:blip r:embed="rId4">
            <a:alphaModFix/>
          </a:blip>
          <a:srcRect/>
          <a:stretch/>
        </p:blipFill>
        <p:spPr>
          <a:xfrm>
            <a:off x="6286500" y="1257300"/>
            <a:ext cx="5429250" cy="5124450"/>
          </a:xfrm>
          <a:prstGeom prst="rect">
            <a:avLst/>
          </a:prstGeom>
          <a:noFill/>
          <a:ln>
            <a:noFill/>
          </a:ln>
        </p:spPr>
      </p:pic>
      <p:sp>
        <p:nvSpPr>
          <p:cNvPr id="280" name="Google Shape;280;p27"/>
          <p:cNvSpPr txBox="1"/>
          <p:nvPr/>
        </p:nvSpPr>
        <p:spPr>
          <a:xfrm>
            <a:off x="771525" y="1552575"/>
            <a:ext cx="5080635" cy="321915"/>
          </a:xfrm>
          <a:prstGeom prst="rect">
            <a:avLst/>
          </a:prstGeom>
          <a:noFill/>
          <a:ln>
            <a:noFill/>
          </a:ln>
        </p:spPr>
        <p:txBody>
          <a:bodyPr spcFirstLastPara="1" wrap="square" lIns="0" tIns="0" rIns="0" bIns="0" anchor="t" anchorCtr="0">
            <a:spAutoFit/>
          </a:bodyPr>
          <a:lstStyle/>
          <a:p>
            <a:pPr marL="0" marR="0" lvl="0" indent="0" algn="l" rtl="0">
              <a:lnSpc>
                <a:spcPct val="130000"/>
              </a:lnSpc>
              <a:spcBef>
                <a:spcPts val="0"/>
              </a:spcBef>
              <a:spcAft>
                <a:spcPts val="0"/>
              </a:spcAft>
              <a:buClr>
                <a:srgbClr val="000000"/>
              </a:buClr>
              <a:buSzPts val="1950"/>
              <a:buFont typeface="Arial"/>
              <a:buNone/>
            </a:pPr>
            <a:r>
              <a:rPr lang="en-US" sz="1950" b="1" i="0" u="none" strike="noStrike" cap="none">
                <a:solidFill>
                  <a:srgbClr val="0F172A"/>
                </a:solidFill>
                <a:latin typeface="Merriweather"/>
                <a:ea typeface="Merriweather"/>
                <a:cs typeface="Merriweather"/>
                <a:sym typeface="Merriweather"/>
              </a:rPr>
              <a:t>Attracting the Best</a:t>
            </a:r>
            <a:endParaRPr sz="1400" b="0" i="0" u="none" strike="noStrike" cap="none">
              <a:solidFill>
                <a:srgbClr val="000000"/>
              </a:solidFill>
              <a:latin typeface="Arial"/>
              <a:ea typeface="Arial"/>
              <a:cs typeface="Arial"/>
              <a:sym typeface="Arial"/>
            </a:endParaRPr>
          </a:p>
        </p:txBody>
      </p:sp>
      <p:sp>
        <p:nvSpPr>
          <p:cNvPr id="281" name="Google Shape;281;p27"/>
          <p:cNvSpPr txBox="1"/>
          <p:nvPr/>
        </p:nvSpPr>
        <p:spPr>
          <a:xfrm>
            <a:off x="771525" y="1988790"/>
            <a:ext cx="4838700" cy="1869743"/>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1" i="0" u="none" strike="noStrike" cap="none" dirty="0">
                <a:solidFill>
                  <a:srgbClr val="334155"/>
                </a:solidFill>
                <a:latin typeface="DM Sans"/>
                <a:ea typeface="DM Sans"/>
                <a:cs typeface="DM Sans"/>
                <a:sym typeface="DM Sans"/>
              </a:rPr>
              <a:t>How’d we do?</a:t>
            </a:r>
            <a:r>
              <a:rPr lang="en-US" sz="1350" b="0" i="0" u="none" strike="noStrike" cap="none" dirty="0">
                <a:solidFill>
                  <a:srgbClr val="334155"/>
                </a:solidFill>
                <a:latin typeface="DM Sans"/>
                <a:ea typeface="DM Sans"/>
                <a:cs typeface="DM Sans"/>
                <a:sym typeface="DM Sans"/>
              </a:rPr>
              <a:t> We have had tremendous success when it comes to the quality of personnel that apply at MJFD. We believe our reputation has everything to do with it, and I can confirm that as when I do the very initial screening of individuals, almost all state that our reputation is the reason they want to be part of MJFD.</a:t>
            </a:r>
            <a:endParaRPr sz="1400" b="0" i="0" u="none" strike="noStrike" cap="none" dirty="0">
              <a:solidFill>
                <a:srgbClr val="000000"/>
              </a:solidFill>
              <a:latin typeface="Arial"/>
              <a:ea typeface="Arial"/>
              <a:cs typeface="Arial"/>
              <a:sym typeface="Arial"/>
            </a:endParaRPr>
          </a:p>
        </p:txBody>
      </p:sp>
      <p:sp>
        <p:nvSpPr>
          <p:cNvPr id="282" name="Google Shape;282;p27"/>
          <p:cNvSpPr txBox="1"/>
          <p:nvPr/>
        </p:nvSpPr>
        <p:spPr>
          <a:xfrm>
            <a:off x="6581775" y="1552575"/>
            <a:ext cx="5080635" cy="321915"/>
          </a:xfrm>
          <a:prstGeom prst="rect">
            <a:avLst/>
          </a:prstGeom>
          <a:noFill/>
          <a:ln>
            <a:noFill/>
          </a:ln>
        </p:spPr>
        <p:txBody>
          <a:bodyPr spcFirstLastPara="1" wrap="square" lIns="0" tIns="0" rIns="0" bIns="0" anchor="t" anchorCtr="0">
            <a:spAutoFit/>
          </a:bodyPr>
          <a:lstStyle/>
          <a:p>
            <a:pPr marL="0" marR="0" lvl="0" indent="0" algn="l" rtl="0">
              <a:lnSpc>
                <a:spcPct val="130000"/>
              </a:lnSpc>
              <a:spcBef>
                <a:spcPts val="0"/>
              </a:spcBef>
              <a:spcAft>
                <a:spcPts val="0"/>
              </a:spcAft>
              <a:buClr>
                <a:srgbClr val="000000"/>
              </a:buClr>
              <a:buSzPts val="1950"/>
              <a:buFont typeface="Arial"/>
              <a:buNone/>
            </a:pPr>
            <a:r>
              <a:rPr lang="en-US" sz="1950" b="1" i="0" u="none" strike="noStrike" cap="none">
                <a:solidFill>
                  <a:srgbClr val="0F172A"/>
                </a:solidFill>
                <a:latin typeface="Merriweather"/>
                <a:ea typeface="Merriweather"/>
                <a:cs typeface="Merriweather"/>
                <a:sym typeface="Merriweather"/>
              </a:rPr>
              <a:t>2B.1 - 2B.6 Recruitment Program</a:t>
            </a:r>
            <a:endParaRPr sz="1400" b="0" i="0" u="none" strike="noStrike" cap="none">
              <a:solidFill>
                <a:srgbClr val="000000"/>
              </a:solidFill>
              <a:latin typeface="Arial"/>
              <a:ea typeface="Arial"/>
              <a:cs typeface="Arial"/>
              <a:sym typeface="Arial"/>
            </a:endParaRPr>
          </a:p>
        </p:txBody>
      </p:sp>
      <p:sp>
        <p:nvSpPr>
          <p:cNvPr id="283" name="Google Shape;283;p27"/>
          <p:cNvSpPr txBox="1"/>
          <p:nvPr/>
        </p:nvSpPr>
        <p:spPr>
          <a:xfrm>
            <a:off x="6581775" y="1988790"/>
            <a:ext cx="4838700" cy="771525"/>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1" i="0" u="none" strike="noStrike" cap="none">
                <a:solidFill>
                  <a:srgbClr val="334155"/>
                </a:solidFill>
                <a:latin typeface="DM Sans"/>
                <a:ea typeface="DM Sans"/>
                <a:cs typeface="DM Sans"/>
                <a:sym typeface="DM Sans"/>
              </a:rPr>
              <a:t>Objectives Overview:</a:t>
            </a:r>
            <a:r>
              <a:rPr lang="en-US" sz="1350" b="0" i="0" u="none" strike="noStrike" cap="none">
                <a:solidFill>
                  <a:srgbClr val="334155"/>
                </a:solidFill>
                <a:latin typeface="DM Sans"/>
                <a:ea typeface="DM Sans"/>
                <a:cs typeface="DM Sans"/>
                <a:sym typeface="DM Sans"/>
              </a:rPr>
              <a:t> Identify current methods, analyze other organizations, gain input from current members, explore cadet programs, revise recruitment, and evaluate.</a:t>
            </a:r>
            <a:endParaRPr sz="1400" b="0" i="0" u="none" strike="noStrike" cap="none">
              <a:solidFill>
                <a:srgbClr val="000000"/>
              </a:solidFill>
              <a:latin typeface="Arial"/>
              <a:ea typeface="Arial"/>
              <a:cs typeface="Arial"/>
              <a:sym typeface="Arial"/>
            </a:endParaRPr>
          </a:p>
        </p:txBody>
      </p:sp>
      <p:sp>
        <p:nvSpPr>
          <p:cNvPr id="284" name="Google Shape;284;p27"/>
          <p:cNvSpPr txBox="1"/>
          <p:nvPr/>
        </p:nvSpPr>
        <p:spPr>
          <a:xfrm>
            <a:off x="6581775" y="3046065"/>
            <a:ext cx="4838700" cy="934871"/>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1" i="0" u="none" strike="noStrike" cap="none" dirty="0">
                <a:solidFill>
                  <a:srgbClr val="334155"/>
                </a:solidFill>
                <a:latin typeface="DM Sans"/>
                <a:ea typeface="DM Sans"/>
                <a:cs typeface="DM Sans"/>
                <a:sym typeface="DM Sans"/>
              </a:rPr>
              <a:t>How’d we do?</a:t>
            </a:r>
            <a:r>
              <a:rPr lang="en-US" sz="1350" b="0" i="0" u="none" strike="noStrike" cap="none" dirty="0">
                <a:solidFill>
                  <a:srgbClr val="334155"/>
                </a:solidFill>
                <a:latin typeface="DM Sans"/>
                <a:ea typeface="DM Sans"/>
                <a:cs typeface="DM Sans"/>
                <a:sym typeface="DM Sans"/>
              </a:rPr>
              <a:t> As stated prior, we have not had an issue with recruiting the best. However, this area will potentially get more attention in the upcoming year..</a:t>
            </a:r>
            <a:endParaRPr sz="1400" b="0" i="0" u="none" strike="noStrike" cap="none" dirty="0">
              <a:solidFill>
                <a:srgbClr val="000000"/>
              </a:solidFill>
              <a:latin typeface="Arial"/>
              <a:ea typeface="Arial"/>
              <a:cs typeface="Arial"/>
              <a:sym typeface="Arial"/>
            </a:endParaRPr>
          </a:p>
        </p:txBody>
      </p:sp>
      <p:sp>
        <p:nvSpPr>
          <p:cNvPr id="285" name="Google Shape;285;p27"/>
          <p:cNvSpPr txBox="1"/>
          <p:nvPr/>
        </p:nvSpPr>
        <p:spPr>
          <a:xfrm>
            <a:off x="476250" y="476250"/>
            <a:ext cx="11715750" cy="495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150"/>
              <a:buFont typeface="Arial"/>
              <a:buNone/>
            </a:pPr>
            <a:r>
              <a:rPr lang="en-US" sz="3150" b="1" i="0" u="none" strike="noStrike" cap="none">
                <a:solidFill>
                  <a:srgbClr val="0F172A"/>
                </a:solidFill>
                <a:latin typeface="Merriweather"/>
                <a:ea typeface="Merriweather"/>
                <a:cs typeface="Merriweather"/>
                <a:sym typeface="Merriweather"/>
              </a:rPr>
              <a:t>2B: Attract and </a:t>
            </a:r>
            <a:r>
              <a:rPr lang="en-US" sz="3150" b="1" i="0" u="none" strike="noStrike" cap="none">
                <a:solidFill>
                  <a:srgbClr val="B91C1C"/>
                </a:solidFill>
                <a:latin typeface="Merriweather"/>
                <a:ea typeface="Merriweather"/>
                <a:cs typeface="Merriweather"/>
                <a:sym typeface="Merriweather"/>
              </a:rPr>
              <a:t>Hire Qualified Personnel</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F172A"/>
        </a:solidFill>
        <a:effectLst/>
      </p:bgPr>
    </p:bg>
    <p:spTree>
      <p:nvGrpSpPr>
        <p:cNvPr id="1" name="Shape 289"/>
        <p:cNvGrpSpPr/>
        <p:nvPr/>
      </p:nvGrpSpPr>
      <p:grpSpPr>
        <a:xfrm>
          <a:off x="0" y="0"/>
          <a:ext cx="0" cy="0"/>
          <a:chOff x="0" y="0"/>
          <a:chExt cx="0" cy="0"/>
        </a:xfrm>
      </p:grpSpPr>
      <p:pic>
        <p:nvPicPr>
          <p:cNvPr id="290" name="Google Shape;290;p28" descr="image.png"/>
          <p:cNvPicPr preferRelativeResize="0"/>
          <p:nvPr/>
        </p:nvPicPr>
        <p:blipFill rotWithShape="1">
          <a:blip r:embed="rId3">
            <a:alphaModFix/>
          </a:blip>
          <a:srcRect/>
          <a:stretch/>
        </p:blipFill>
        <p:spPr>
          <a:xfrm>
            <a:off x="6286500" y="1676400"/>
            <a:ext cx="5429250" cy="4286250"/>
          </a:xfrm>
          <a:prstGeom prst="rect">
            <a:avLst/>
          </a:prstGeom>
          <a:noFill/>
          <a:ln>
            <a:noFill/>
          </a:ln>
        </p:spPr>
      </p:pic>
      <p:sp>
        <p:nvSpPr>
          <p:cNvPr id="291" name="Google Shape;291;p28"/>
          <p:cNvSpPr txBox="1"/>
          <p:nvPr/>
        </p:nvSpPr>
        <p:spPr>
          <a:xfrm>
            <a:off x="476250" y="1676400"/>
            <a:ext cx="5429250" cy="257175"/>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1" i="0" u="none" strike="noStrike" cap="none">
                <a:solidFill>
                  <a:srgbClr val="CBD5E1"/>
                </a:solidFill>
                <a:latin typeface="DM Sans"/>
                <a:ea typeface="DM Sans"/>
                <a:cs typeface="DM Sans"/>
                <a:sym typeface="DM Sans"/>
              </a:rPr>
              <a:t>2C.1 Foster a positive and fulfilling work environment.</a:t>
            </a:r>
            <a:endParaRPr sz="1400" b="0" i="0" u="none" strike="noStrike" cap="none">
              <a:solidFill>
                <a:srgbClr val="000000"/>
              </a:solidFill>
              <a:latin typeface="Arial"/>
              <a:ea typeface="Arial"/>
              <a:cs typeface="Arial"/>
              <a:sym typeface="Arial"/>
            </a:endParaRPr>
          </a:p>
        </p:txBody>
      </p:sp>
      <p:sp>
        <p:nvSpPr>
          <p:cNvPr id="292" name="Google Shape;292;p28"/>
          <p:cNvSpPr txBox="1"/>
          <p:nvPr/>
        </p:nvSpPr>
        <p:spPr>
          <a:xfrm>
            <a:off x="476250" y="2047875"/>
            <a:ext cx="5429250" cy="1558119"/>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1" i="0" u="none" strike="noStrike" cap="none">
                <a:solidFill>
                  <a:srgbClr val="CBD5E1"/>
                </a:solidFill>
                <a:latin typeface="DM Sans"/>
                <a:ea typeface="DM Sans"/>
                <a:cs typeface="DM Sans"/>
                <a:sym typeface="DM Sans"/>
              </a:rPr>
              <a:t>How’d we do?</a:t>
            </a:r>
            <a:r>
              <a:rPr lang="en-US" sz="1350" b="0" i="0" u="none" strike="noStrike" cap="none">
                <a:solidFill>
                  <a:srgbClr val="CBD5E1"/>
                </a:solidFill>
                <a:latin typeface="DM Sans"/>
                <a:ea typeface="DM Sans"/>
                <a:cs typeface="DM Sans"/>
                <a:sym typeface="DM Sans"/>
              </a:rPr>
              <a:t> This is an area MJFD excels at. The Capt, I. and the rest of the team including the Board set a very positive, results-oriented environment where employees find support, encouragement, discipline when warranted that is fair and consistent, and a very fulfilling work environment.</a:t>
            </a:r>
            <a:endParaRPr sz="1400" b="0" i="0" u="none" strike="noStrike" cap="none">
              <a:solidFill>
                <a:srgbClr val="000000"/>
              </a:solidFill>
              <a:latin typeface="Arial"/>
              <a:ea typeface="Arial"/>
              <a:cs typeface="Arial"/>
              <a:sym typeface="Arial"/>
            </a:endParaRPr>
          </a:p>
        </p:txBody>
      </p:sp>
      <p:sp>
        <p:nvSpPr>
          <p:cNvPr id="293" name="Google Shape;293;p28"/>
          <p:cNvSpPr txBox="1"/>
          <p:nvPr/>
        </p:nvSpPr>
        <p:spPr>
          <a:xfrm>
            <a:off x="476250" y="4152900"/>
            <a:ext cx="5429250" cy="1558119"/>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0" i="0" u="none" strike="noStrike" cap="none">
                <a:solidFill>
                  <a:srgbClr val="CBD5E1"/>
                </a:solidFill>
                <a:latin typeface="DM Sans"/>
                <a:ea typeface="DM Sans"/>
                <a:cs typeface="DM Sans"/>
                <a:sym typeface="DM Sans"/>
              </a:rPr>
              <a:t>Happier FFs stay, this leads to consistency which is huge when your under-staffed. </a:t>
            </a:r>
            <a:endParaRPr/>
          </a:p>
          <a:p>
            <a:pPr marL="0" marR="0" lvl="0" indent="0" algn="l" rtl="0">
              <a:lnSpc>
                <a:spcPct val="150000"/>
              </a:lnSpc>
              <a:spcBef>
                <a:spcPts val="0"/>
              </a:spcBef>
              <a:spcAft>
                <a:spcPts val="0"/>
              </a:spcAft>
              <a:buClr>
                <a:srgbClr val="000000"/>
              </a:buClr>
              <a:buSzPts val="1350"/>
              <a:buFont typeface="Arial"/>
              <a:buNone/>
            </a:pPr>
            <a:r>
              <a:rPr lang="en-US" sz="1350" b="0" i="0" u="none" strike="noStrike" cap="none">
                <a:solidFill>
                  <a:srgbClr val="CBD5E1"/>
                </a:solidFill>
                <a:latin typeface="DM Sans"/>
                <a:ea typeface="DM Sans"/>
                <a:cs typeface="DM Sans"/>
                <a:sym typeface="DM Sans"/>
              </a:rPr>
              <a:t>Happier FF are safer, which assists with keeping injuries and illness down. People MUST be able to afford to work here. We’ve made great strides in this area.</a:t>
            </a:r>
            <a:endParaRPr sz="1400" b="0" i="0" u="none" strike="noStrike" cap="none">
              <a:solidFill>
                <a:srgbClr val="000000"/>
              </a:solidFill>
              <a:latin typeface="Arial"/>
              <a:ea typeface="Arial"/>
              <a:cs typeface="Arial"/>
              <a:sym typeface="Arial"/>
            </a:endParaRPr>
          </a:p>
        </p:txBody>
      </p:sp>
      <p:sp>
        <p:nvSpPr>
          <p:cNvPr id="294" name="Google Shape;294;p28"/>
          <p:cNvSpPr txBox="1"/>
          <p:nvPr/>
        </p:nvSpPr>
        <p:spPr>
          <a:xfrm>
            <a:off x="476250" y="476250"/>
            <a:ext cx="11715750" cy="495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150"/>
              <a:buFont typeface="Arial"/>
              <a:buNone/>
            </a:pPr>
            <a:r>
              <a:rPr lang="en-US" sz="3150" b="1" i="0" u="none" strike="noStrike" cap="none">
                <a:solidFill>
                  <a:srgbClr val="F8FAFC"/>
                </a:solidFill>
                <a:latin typeface="Merriweather"/>
                <a:ea typeface="Merriweather"/>
                <a:cs typeface="Merriweather"/>
                <a:sym typeface="Merriweather"/>
              </a:rPr>
              <a:t>2C: Retain </a:t>
            </a:r>
            <a:r>
              <a:rPr lang="en-US" sz="3150" b="1" i="0" u="none" strike="noStrike" cap="none">
                <a:solidFill>
                  <a:srgbClr val="F59E0B"/>
                </a:solidFill>
                <a:latin typeface="Merriweather"/>
                <a:ea typeface="Merriweather"/>
                <a:cs typeface="Merriweather"/>
                <a:sym typeface="Merriweather"/>
              </a:rPr>
              <a:t>Personnel</a:t>
            </a:r>
            <a:endParaRPr sz="1400" b="0" i="0" u="none" strike="noStrike" cap="none">
              <a:solidFill>
                <a:srgbClr val="000000"/>
              </a:solidFill>
              <a:latin typeface="Arial"/>
              <a:ea typeface="Arial"/>
              <a:cs typeface="Arial"/>
              <a:sym typeface="Arial"/>
            </a:endParaRPr>
          </a:p>
        </p:txBody>
      </p:sp>
      <p:pic>
        <p:nvPicPr>
          <p:cNvPr id="295" name="Google Shape;295;p28" title="20231028_111425 (1).jpg"/>
          <p:cNvPicPr preferRelativeResize="0"/>
          <p:nvPr/>
        </p:nvPicPr>
        <p:blipFill rotWithShape="1">
          <a:blip r:embed="rId4">
            <a:alphaModFix/>
          </a:blip>
          <a:srcRect t="9222" b="34338"/>
          <a:stretch/>
        </p:blipFill>
        <p:spPr>
          <a:xfrm>
            <a:off x="6215075" y="1722875"/>
            <a:ext cx="5695580" cy="428624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Shape 299"/>
        <p:cNvGrpSpPr/>
        <p:nvPr/>
      </p:nvGrpSpPr>
      <p:grpSpPr>
        <a:xfrm>
          <a:off x="0" y="0"/>
          <a:ext cx="0" cy="0"/>
          <a:chOff x="0" y="0"/>
          <a:chExt cx="0" cy="0"/>
        </a:xfrm>
      </p:grpSpPr>
      <p:pic>
        <p:nvPicPr>
          <p:cNvPr id="300" name="Google Shape;300;p29" descr="image.png"/>
          <p:cNvPicPr preferRelativeResize="0"/>
          <p:nvPr/>
        </p:nvPicPr>
        <p:blipFill rotWithShape="1">
          <a:blip r:embed="rId3">
            <a:alphaModFix/>
          </a:blip>
          <a:srcRect/>
          <a:stretch/>
        </p:blipFill>
        <p:spPr>
          <a:xfrm>
            <a:off x="476250" y="1257300"/>
            <a:ext cx="5429250" cy="5124450"/>
          </a:xfrm>
          <a:prstGeom prst="rect">
            <a:avLst/>
          </a:prstGeom>
          <a:noFill/>
          <a:ln>
            <a:noFill/>
          </a:ln>
        </p:spPr>
      </p:pic>
      <p:pic>
        <p:nvPicPr>
          <p:cNvPr id="301" name="Google Shape;301;p29" descr="image.png"/>
          <p:cNvPicPr preferRelativeResize="0"/>
          <p:nvPr/>
        </p:nvPicPr>
        <p:blipFill rotWithShape="1">
          <a:blip r:embed="rId4">
            <a:alphaModFix/>
          </a:blip>
          <a:srcRect/>
          <a:stretch/>
        </p:blipFill>
        <p:spPr>
          <a:xfrm>
            <a:off x="6286500" y="1257300"/>
            <a:ext cx="5429250" cy="5124450"/>
          </a:xfrm>
          <a:prstGeom prst="rect">
            <a:avLst/>
          </a:prstGeom>
          <a:noFill/>
          <a:ln>
            <a:noFill/>
          </a:ln>
        </p:spPr>
      </p:pic>
      <p:sp>
        <p:nvSpPr>
          <p:cNvPr id="302" name="Google Shape;302;p29"/>
          <p:cNvSpPr txBox="1"/>
          <p:nvPr/>
        </p:nvSpPr>
        <p:spPr>
          <a:xfrm>
            <a:off x="771525" y="1552575"/>
            <a:ext cx="5080635" cy="321915"/>
          </a:xfrm>
          <a:prstGeom prst="rect">
            <a:avLst/>
          </a:prstGeom>
          <a:noFill/>
          <a:ln>
            <a:noFill/>
          </a:ln>
        </p:spPr>
        <p:txBody>
          <a:bodyPr spcFirstLastPara="1" wrap="square" lIns="0" tIns="0" rIns="0" bIns="0" anchor="t" anchorCtr="0">
            <a:spAutoFit/>
          </a:bodyPr>
          <a:lstStyle/>
          <a:p>
            <a:pPr marL="0" marR="0" lvl="0" indent="0" algn="l" rtl="0">
              <a:lnSpc>
                <a:spcPct val="130000"/>
              </a:lnSpc>
              <a:spcBef>
                <a:spcPts val="0"/>
              </a:spcBef>
              <a:spcAft>
                <a:spcPts val="0"/>
              </a:spcAft>
              <a:buClr>
                <a:srgbClr val="000000"/>
              </a:buClr>
              <a:buSzPts val="1950"/>
              <a:buFont typeface="Arial"/>
              <a:buNone/>
            </a:pPr>
            <a:r>
              <a:rPr lang="en-US" sz="1950" b="1" i="0" u="none" strike="noStrike" cap="none">
                <a:solidFill>
                  <a:srgbClr val="0F172A"/>
                </a:solidFill>
                <a:latin typeface="Merriweather"/>
                <a:ea typeface="Merriweather"/>
                <a:cs typeface="Merriweather"/>
                <a:sym typeface="Merriweather"/>
              </a:rPr>
              <a:t>2C.2 Biennial Wage/Benefit Survey</a:t>
            </a:r>
            <a:endParaRPr sz="1400" b="0" i="0" u="none" strike="noStrike" cap="none">
              <a:solidFill>
                <a:srgbClr val="000000"/>
              </a:solidFill>
              <a:latin typeface="Arial"/>
              <a:ea typeface="Arial"/>
              <a:cs typeface="Arial"/>
              <a:sym typeface="Arial"/>
            </a:endParaRPr>
          </a:p>
        </p:txBody>
      </p:sp>
      <p:sp>
        <p:nvSpPr>
          <p:cNvPr id="303" name="Google Shape;303;p29"/>
          <p:cNvSpPr txBox="1"/>
          <p:nvPr/>
        </p:nvSpPr>
        <p:spPr>
          <a:xfrm>
            <a:off x="771525" y="1988790"/>
            <a:ext cx="4838700" cy="934871"/>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1" i="0" u="none" strike="noStrike" cap="none" dirty="0">
                <a:solidFill>
                  <a:srgbClr val="334155"/>
                </a:solidFill>
                <a:latin typeface="DM Sans"/>
                <a:ea typeface="DM Sans"/>
                <a:cs typeface="DM Sans"/>
                <a:sym typeface="DM Sans"/>
              </a:rPr>
              <a:t>How’d we do?</a:t>
            </a:r>
            <a:r>
              <a:rPr lang="en-US" sz="1350" b="0" i="0" u="none" strike="noStrike" cap="none" dirty="0">
                <a:solidFill>
                  <a:srgbClr val="334155"/>
                </a:solidFill>
                <a:latin typeface="DM Sans"/>
                <a:ea typeface="DM Sans"/>
                <a:cs typeface="DM Sans"/>
                <a:sym typeface="DM Sans"/>
              </a:rPr>
              <a:t> Although no “formal” survey was conducted, MJFD did conduct informal discussions with other districts and departments.</a:t>
            </a:r>
            <a:endParaRPr sz="1400" b="0" i="0" u="none" strike="noStrike" cap="none" dirty="0">
              <a:solidFill>
                <a:srgbClr val="000000"/>
              </a:solidFill>
              <a:latin typeface="Arial"/>
              <a:ea typeface="Arial"/>
              <a:cs typeface="Arial"/>
              <a:sym typeface="Arial"/>
            </a:endParaRPr>
          </a:p>
        </p:txBody>
      </p:sp>
      <p:sp>
        <p:nvSpPr>
          <p:cNvPr id="304" name="Google Shape;304;p29"/>
          <p:cNvSpPr txBox="1"/>
          <p:nvPr/>
        </p:nvSpPr>
        <p:spPr>
          <a:xfrm>
            <a:off x="771525" y="3622716"/>
            <a:ext cx="4838700" cy="1558119"/>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0" i="0" u="none" strike="noStrike" cap="none" dirty="0">
                <a:solidFill>
                  <a:srgbClr val="334155"/>
                </a:solidFill>
                <a:latin typeface="DM Sans"/>
                <a:ea typeface="DM Sans"/>
                <a:cs typeface="DM Sans"/>
                <a:sym typeface="DM Sans"/>
              </a:rPr>
              <a:t>Based on our findings, we created a payroll schedule that is at least comparable with other </a:t>
            </a:r>
            <a:r>
              <a:rPr lang="en-US" sz="1350" b="0" i="0" u="none" strike="noStrike" cap="none" dirty="0" err="1">
                <a:solidFill>
                  <a:srgbClr val="334155"/>
                </a:solidFill>
                <a:latin typeface="DM Sans"/>
                <a:ea typeface="DM Sans"/>
                <a:cs typeface="DM Sans"/>
                <a:sym typeface="DM Sans"/>
              </a:rPr>
              <a:t>dist</a:t>
            </a:r>
            <a:r>
              <a:rPr lang="en-US" sz="1350" b="0" i="0" u="none" strike="noStrike" cap="none" dirty="0">
                <a:solidFill>
                  <a:srgbClr val="334155"/>
                </a:solidFill>
                <a:latin typeface="DM Sans"/>
                <a:ea typeface="DM Sans"/>
                <a:cs typeface="DM Sans"/>
                <a:sym typeface="DM Sans"/>
              </a:rPr>
              <a:t>/dept. We cannot yet enter the area of retirement systems as we must have 5 FT employees to do so. We will be looking at alternatives to this for potential inclusion into next year’s budget.</a:t>
            </a:r>
            <a:endParaRPr sz="1400" b="0" i="0" u="none" strike="noStrike" cap="none" dirty="0">
              <a:solidFill>
                <a:srgbClr val="000000"/>
              </a:solidFill>
              <a:latin typeface="Arial"/>
              <a:ea typeface="Arial"/>
              <a:cs typeface="Arial"/>
              <a:sym typeface="Arial"/>
            </a:endParaRPr>
          </a:p>
        </p:txBody>
      </p:sp>
      <p:sp>
        <p:nvSpPr>
          <p:cNvPr id="305" name="Google Shape;305;p29"/>
          <p:cNvSpPr txBox="1"/>
          <p:nvPr/>
        </p:nvSpPr>
        <p:spPr>
          <a:xfrm>
            <a:off x="6581775" y="1552575"/>
            <a:ext cx="5080635" cy="321915"/>
          </a:xfrm>
          <a:prstGeom prst="rect">
            <a:avLst/>
          </a:prstGeom>
          <a:noFill/>
          <a:ln>
            <a:noFill/>
          </a:ln>
        </p:spPr>
        <p:txBody>
          <a:bodyPr spcFirstLastPara="1" wrap="square" lIns="0" tIns="0" rIns="0" bIns="0" anchor="t" anchorCtr="0">
            <a:spAutoFit/>
          </a:bodyPr>
          <a:lstStyle/>
          <a:p>
            <a:pPr marL="0" marR="0" lvl="0" indent="0" algn="l" rtl="0">
              <a:lnSpc>
                <a:spcPct val="130000"/>
              </a:lnSpc>
              <a:spcBef>
                <a:spcPts val="0"/>
              </a:spcBef>
              <a:spcAft>
                <a:spcPts val="0"/>
              </a:spcAft>
              <a:buClr>
                <a:srgbClr val="000000"/>
              </a:buClr>
              <a:buSzPts val="1950"/>
              <a:buFont typeface="Arial"/>
              <a:buNone/>
            </a:pPr>
            <a:r>
              <a:rPr lang="en-US" sz="1950" b="1" i="0" u="none" strike="noStrike" cap="none">
                <a:solidFill>
                  <a:srgbClr val="0F172A"/>
                </a:solidFill>
                <a:latin typeface="Merriweather"/>
                <a:ea typeface="Merriweather"/>
                <a:cs typeface="Merriweather"/>
                <a:sym typeface="Merriweather"/>
              </a:rPr>
              <a:t>2C.3 Wage/Benefit Adjustments</a:t>
            </a:r>
            <a:endParaRPr sz="1400" b="0" i="0" u="none" strike="noStrike" cap="none">
              <a:solidFill>
                <a:srgbClr val="000000"/>
              </a:solidFill>
              <a:latin typeface="Arial"/>
              <a:ea typeface="Arial"/>
              <a:cs typeface="Arial"/>
              <a:sym typeface="Arial"/>
            </a:endParaRPr>
          </a:p>
        </p:txBody>
      </p:sp>
      <p:sp>
        <p:nvSpPr>
          <p:cNvPr id="306" name="Google Shape;306;p29"/>
          <p:cNvSpPr txBox="1"/>
          <p:nvPr/>
        </p:nvSpPr>
        <p:spPr>
          <a:xfrm>
            <a:off x="6581775" y="1988790"/>
            <a:ext cx="4838700" cy="2804614"/>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1" i="0" u="none" strike="noStrike" cap="none" dirty="0">
                <a:solidFill>
                  <a:srgbClr val="334155"/>
                </a:solidFill>
                <a:latin typeface="DM Sans"/>
                <a:ea typeface="DM Sans"/>
                <a:cs typeface="DM Sans"/>
                <a:sym typeface="DM Sans"/>
              </a:rPr>
              <a:t>How’d we do?</a:t>
            </a:r>
            <a:r>
              <a:rPr lang="en-US" sz="1350" b="0" i="0" u="none" strike="noStrike" cap="none" dirty="0">
                <a:solidFill>
                  <a:srgbClr val="334155"/>
                </a:solidFill>
                <a:latin typeface="DM Sans"/>
                <a:ea typeface="DM Sans"/>
                <a:cs typeface="DM Sans"/>
                <a:sym typeface="DM Sans"/>
              </a:rPr>
              <a:t> Our pay scale and benefits are still below what some other districts offer, so we will continue to progress in this area as able. We have a choice of eye or dental insurance that is inexpensive and has already paid dividends to those who have used it  We also, through our insurance company, provide accidental death/disability insurance as well as mental health coverage.</a:t>
            </a:r>
            <a:r>
              <a:rPr lang="en-US" sz="1350" dirty="0">
                <a:solidFill>
                  <a:srgbClr val="334155"/>
                </a:solidFill>
                <a:latin typeface="DM Sans"/>
                <a:ea typeface="DM Sans"/>
                <a:cs typeface="DM Sans"/>
                <a:sym typeface="DM Sans"/>
              </a:rPr>
              <a:t> We were able to enhance our pay schedule this year for our full-timers, Reserves and staff.</a:t>
            </a:r>
            <a:endParaRPr sz="1400" b="0" i="0" u="none" strike="noStrike" cap="none" dirty="0">
              <a:solidFill>
                <a:srgbClr val="000000"/>
              </a:solidFill>
              <a:latin typeface="Arial"/>
              <a:ea typeface="Arial"/>
              <a:cs typeface="Arial"/>
              <a:sym typeface="Arial"/>
            </a:endParaRPr>
          </a:p>
        </p:txBody>
      </p:sp>
      <p:sp>
        <p:nvSpPr>
          <p:cNvPr id="307" name="Google Shape;307;p29"/>
          <p:cNvSpPr txBox="1"/>
          <p:nvPr/>
        </p:nvSpPr>
        <p:spPr>
          <a:xfrm>
            <a:off x="476250" y="476250"/>
            <a:ext cx="11715750" cy="495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150"/>
              <a:buFont typeface="Arial"/>
              <a:buNone/>
            </a:pPr>
            <a:r>
              <a:rPr lang="en-US" sz="3150" b="1" i="0" u="none" strike="noStrike" cap="none">
                <a:solidFill>
                  <a:srgbClr val="0F172A"/>
                </a:solidFill>
                <a:latin typeface="Merriweather"/>
                <a:ea typeface="Merriweather"/>
                <a:cs typeface="Merriweather"/>
                <a:sym typeface="Merriweather"/>
              </a:rPr>
              <a:t>2C: Wages &amp; </a:t>
            </a:r>
            <a:r>
              <a:rPr lang="en-US" sz="3150" b="1" i="0" u="none" strike="noStrike" cap="none">
                <a:solidFill>
                  <a:srgbClr val="B91C1C"/>
                </a:solidFill>
                <a:latin typeface="Merriweather"/>
                <a:ea typeface="Merriweather"/>
                <a:cs typeface="Merriweather"/>
                <a:sym typeface="Merriweather"/>
              </a:rPr>
              <a:t>Benefits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F172A"/>
        </a:solidFill>
        <a:effectLst/>
      </p:bgPr>
    </p:bg>
    <p:spTree>
      <p:nvGrpSpPr>
        <p:cNvPr id="1" name="Shape 311"/>
        <p:cNvGrpSpPr/>
        <p:nvPr/>
      </p:nvGrpSpPr>
      <p:grpSpPr>
        <a:xfrm>
          <a:off x="0" y="0"/>
          <a:ext cx="0" cy="0"/>
          <a:chOff x="0" y="0"/>
          <a:chExt cx="0" cy="0"/>
        </a:xfrm>
      </p:grpSpPr>
      <p:pic>
        <p:nvPicPr>
          <p:cNvPr id="312" name="Google Shape;312;p30" descr="image.png"/>
          <p:cNvPicPr preferRelativeResize="0"/>
          <p:nvPr/>
        </p:nvPicPr>
        <p:blipFill rotWithShape="1">
          <a:blip r:embed="rId3">
            <a:alphaModFix/>
          </a:blip>
          <a:srcRect/>
          <a:stretch/>
        </p:blipFill>
        <p:spPr>
          <a:xfrm>
            <a:off x="476250" y="1257300"/>
            <a:ext cx="5429250" cy="5124450"/>
          </a:xfrm>
          <a:prstGeom prst="rect">
            <a:avLst/>
          </a:prstGeom>
          <a:noFill/>
          <a:ln>
            <a:noFill/>
          </a:ln>
        </p:spPr>
      </p:pic>
      <p:pic>
        <p:nvPicPr>
          <p:cNvPr id="313" name="Google Shape;313;p30" descr="image.png"/>
          <p:cNvPicPr preferRelativeResize="0"/>
          <p:nvPr/>
        </p:nvPicPr>
        <p:blipFill rotWithShape="1">
          <a:blip r:embed="rId4">
            <a:alphaModFix/>
          </a:blip>
          <a:srcRect/>
          <a:stretch/>
        </p:blipFill>
        <p:spPr>
          <a:xfrm>
            <a:off x="6286500" y="1257300"/>
            <a:ext cx="5429250" cy="5124450"/>
          </a:xfrm>
          <a:prstGeom prst="rect">
            <a:avLst/>
          </a:prstGeom>
          <a:noFill/>
          <a:ln>
            <a:noFill/>
          </a:ln>
        </p:spPr>
      </p:pic>
      <p:sp>
        <p:nvSpPr>
          <p:cNvPr id="314" name="Google Shape;314;p30"/>
          <p:cNvSpPr txBox="1"/>
          <p:nvPr/>
        </p:nvSpPr>
        <p:spPr>
          <a:xfrm>
            <a:off x="771525" y="1552575"/>
            <a:ext cx="5080635" cy="321915"/>
          </a:xfrm>
          <a:prstGeom prst="rect">
            <a:avLst/>
          </a:prstGeom>
          <a:noFill/>
          <a:ln>
            <a:noFill/>
          </a:ln>
        </p:spPr>
        <p:txBody>
          <a:bodyPr spcFirstLastPara="1" wrap="square" lIns="0" tIns="0" rIns="0" bIns="0" anchor="t" anchorCtr="0">
            <a:spAutoFit/>
          </a:bodyPr>
          <a:lstStyle/>
          <a:p>
            <a:pPr marL="0" marR="0" lvl="0" indent="0" algn="l" rtl="0">
              <a:lnSpc>
                <a:spcPct val="130000"/>
              </a:lnSpc>
              <a:spcBef>
                <a:spcPts val="0"/>
              </a:spcBef>
              <a:spcAft>
                <a:spcPts val="0"/>
              </a:spcAft>
              <a:buClr>
                <a:srgbClr val="000000"/>
              </a:buClr>
              <a:buSzPts val="1950"/>
              <a:buFont typeface="Arial"/>
              <a:buNone/>
            </a:pPr>
            <a:r>
              <a:rPr lang="en-US" sz="1950" b="1" i="0" u="none" strike="noStrike" cap="none">
                <a:solidFill>
                  <a:srgbClr val="F8FAFC"/>
                </a:solidFill>
                <a:latin typeface="Merriweather"/>
                <a:ea typeface="Merriweather"/>
                <a:cs typeface="Merriweather"/>
                <a:sym typeface="Merriweather"/>
              </a:rPr>
              <a:t>2C.4 Personal Development Needs</a:t>
            </a:r>
            <a:endParaRPr sz="1400" b="0" i="0" u="none" strike="noStrike" cap="none">
              <a:solidFill>
                <a:srgbClr val="000000"/>
              </a:solidFill>
              <a:latin typeface="Arial"/>
              <a:ea typeface="Arial"/>
              <a:cs typeface="Arial"/>
              <a:sym typeface="Arial"/>
            </a:endParaRPr>
          </a:p>
        </p:txBody>
      </p:sp>
      <p:sp>
        <p:nvSpPr>
          <p:cNvPr id="315" name="Google Shape;315;p30"/>
          <p:cNvSpPr txBox="1"/>
          <p:nvPr/>
        </p:nvSpPr>
        <p:spPr>
          <a:xfrm>
            <a:off x="771525" y="1988790"/>
            <a:ext cx="4838700" cy="3427861"/>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1" i="0" u="none" strike="noStrike" cap="none" dirty="0">
                <a:solidFill>
                  <a:srgbClr val="CBD5E1"/>
                </a:solidFill>
                <a:latin typeface="DM Sans"/>
                <a:ea typeface="DM Sans"/>
                <a:cs typeface="DM Sans"/>
                <a:sym typeface="DM Sans"/>
              </a:rPr>
              <a:t>How’d we do?</a:t>
            </a:r>
            <a:r>
              <a:rPr lang="en-US" sz="1350" b="0" i="0" u="none" strike="noStrike" cap="none" dirty="0">
                <a:solidFill>
                  <a:srgbClr val="CBD5E1"/>
                </a:solidFill>
                <a:latin typeface="DM Sans"/>
                <a:ea typeface="DM Sans"/>
                <a:cs typeface="DM Sans"/>
                <a:sym typeface="DM Sans"/>
              </a:rPr>
              <a:t> The </a:t>
            </a:r>
            <a:r>
              <a:rPr lang="en-US" sz="1350" b="0" i="0" u="none" strike="noStrike" cap="none" dirty="0" err="1">
                <a:solidFill>
                  <a:srgbClr val="CBD5E1"/>
                </a:solidFill>
                <a:latin typeface="DM Sans"/>
                <a:ea typeface="DM Sans"/>
                <a:cs typeface="DM Sans"/>
                <a:sym typeface="DM Sans"/>
              </a:rPr>
              <a:t>Capt</a:t>
            </a:r>
            <a:r>
              <a:rPr lang="en-US" sz="1350" b="0" i="0" u="none" strike="noStrike" cap="none" dirty="0">
                <a:solidFill>
                  <a:srgbClr val="CBD5E1"/>
                </a:solidFill>
                <a:latin typeface="DM Sans"/>
                <a:ea typeface="DM Sans"/>
                <a:cs typeface="DM Sans"/>
                <a:sym typeface="DM Sans"/>
              </a:rPr>
              <a:t> has been certified as a Fire Investigator I. He has recently completed the Fire Officer I and II course. One Lieutenant completed Fire Instructor I and the Fire Officer I &amp; II training. Our PM and </a:t>
            </a:r>
            <a:r>
              <a:rPr lang="en-US" sz="1350" b="0" i="0" u="none" strike="noStrike" cap="none" dirty="0" err="1">
                <a:solidFill>
                  <a:srgbClr val="CBD5E1"/>
                </a:solidFill>
                <a:latin typeface="DM Sans"/>
                <a:ea typeface="DM Sans"/>
                <a:cs typeface="DM Sans"/>
                <a:sym typeface="DM Sans"/>
              </a:rPr>
              <a:t>Capt</a:t>
            </a:r>
            <a:r>
              <a:rPr lang="en-US" sz="1350" b="0" i="0" u="none" strike="noStrike" cap="none" dirty="0">
                <a:solidFill>
                  <a:srgbClr val="CBD5E1"/>
                </a:solidFill>
                <a:latin typeface="DM Sans"/>
                <a:ea typeface="DM Sans"/>
                <a:cs typeface="DM Sans"/>
                <a:sym typeface="DM Sans"/>
              </a:rPr>
              <a:t> attended a Community Risk Reduction 2-day course. Our media Specialist is now a certified Fire Prevention Officer.</a:t>
            </a:r>
            <a:endParaRPr dirty="0"/>
          </a:p>
          <a:p>
            <a:pPr marL="0" marR="0" lvl="0" indent="0" algn="l" rtl="0">
              <a:lnSpc>
                <a:spcPct val="150000"/>
              </a:lnSpc>
              <a:spcBef>
                <a:spcPts val="0"/>
              </a:spcBef>
              <a:spcAft>
                <a:spcPts val="0"/>
              </a:spcAft>
              <a:buClr>
                <a:srgbClr val="000000"/>
              </a:buClr>
              <a:buSzPts val="1350"/>
              <a:buFont typeface="Arial"/>
              <a:buNone/>
            </a:pPr>
            <a:r>
              <a:rPr lang="en-US" sz="1350" b="0" i="0" u="none" strike="noStrike" cap="none" dirty="0">
                <a:solidFill>
                  <a:srgbClr val="CBD5E1"/>
                </a:solidFill>
                <a:latin typeface="DM Sans"/>
                <a:ea typeface="DM Sans"/>
                <a:cs typeface="DM Sans"/>
                <a:sym typeface="DM Sans"/>
              </a:rPr>
              <a:t>Most of our FF have completed FF I &amp; II, hazmat ops, WL, and rope ops certification and have completed advanced extrication training as well.</a:t>
            </a:r>
            <a:endParaRPr dirty="0"/>
          </a:p>
          <a:p>
            <a:pPr marL="0" marR="0" lvl="0" indent="0" algn="l" rtl="0">
              <a:lnSpc>
                <a:spcPct val="150000"/>
              </a:lnSpc>
              <a:spcBef>
                <a:spcPts val="0"/>
              </a:spcBef>
              <a:spcAft>
                <a:spcPts val="0"/>
              </a:spcAft>
              <a:buClr>
                <a:srgbClr val="000000"/>
              </a:buClr>
              <a:buSzPts val="1350"/>
              <a:buFont typeface="Arial"/>
              <a:buNone/>
            </a:pPr>
            <a:r>
              <a:rPr lang="en-US" sz="1350" b="0" i="0" u="none" strike="noStrike" cap="none" dirty="0">
                <a:solidFill>
                  <a:srgbClr val="CBD5E1"/>
                </a:solidFill>
                <a:latin typeface="DM Sans"/>
                <a:ea typeface="DM Sans"/>
                <a:cs typeface="DM Sans"/>
                <a:sym typeface="DM Sans"/>
              </a:rPr>
              <a:t>We will be sending 4 personnel on scholarship to the annual Arizona State Fire School for Ropes Technician training.</a:t>
            </a:r>
            <a:endParaRPr sz="1400" b="0" i="0" u="none" strike="noStrike" cap="none" dirty="0">
              <a:solidFill>
                <a:srgbClr val="000000"/>
              </a:solidFill>
              <a:latin typeface="Arial"/>
              <a:ea typeface="Arial"/>
              <a:cs typeface="Arial"/>
              <a:sym typeface="Arial"/>
            </a:endParaRPr>
          </a:p>
        </p:txBody>
      </p:sp>
      <p:sp>
        <p:nvSpPr>
          <p:cNvPr id="316" name="Google Shape;316;p30"/>
          <p:cNvSpPr txBox="1"/>
          <p:nvPr/>
        </p:nvSpPr>
        <p:spPr>
          <a:xfrm>
            <a:off x="771525" y="5446879"/>
            <a:ext cx="4838700" cy="311624"/>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0" i="0" u="none" strike="noStrike" cap="none" dirty="0">
                <a:solidFill>
                  <a:srgbClr val="CBD5E1"/>
                </a:solidFill>
                <a:latin typeface="DM Sans"/>
                <a:ea typeface="DM Sans"/>
                <a:cs typeface="DM Sans"/>
                <a:sym typeface="DM Sans"/>
              </a:rPr>
              <a:t>.</a:t>
            </a:r>
            <a:endParaRPr sz="1400" b="0" i="0" u="none" strike="noStrike" cap="none" dirty="0">
              <a:solidFill>
                <a:srgbClr val="000000"/>
              </a:solidFill>
              <a:latin typeface="Arial"/>
              <a:ea typeface="Arial"/>
              <a:cs typeface="Arial"/>
              <a:sym typeface="Arial"/>
            </a:endParaRPr>
          </a:p>
        </p:txBody>
      </p:sp>
      <p:sp>
        <p:nvSpPr>
          <p:cNvPr id="317" name="Google Shape;317;p30"/>
          <p:cNvSpPr txBox="1"/>
          <p:nvPr/>
        </p:nvSpPr>
        <p:spPr>
          <a:xfrm>
            <a:off x="6581775" y="1552575"/>
            <a:ext cx="5080635" cy="321915"/>
          </a:xfrm>
          <a:prstGeom prst="rect">
            <a:avLst/>
          </a:prstGeom>
          <a:noFill/>
          <a:ln>
            <a:noFill/>
          </a:ln>
        </p:spPr>
        <p:txBody>
          <a:bodyPr spcFirstLastPara="1" wrap="square" lIns="0" tIns="0" rIns="0" bIns="0" anchor="t" anchorCtr="0">
            <a:spAutoFit/>
          </a:bodyPr>
          <a:lstStyle/>
          <a:p>
            <a:pPr marL="0" marR="0" lvl="0" indent="0" algn="l" rtl="0">
              <a:lnSpc>
                <a:spcPct val="130000"/>
              </a:lnSpc>
              <a:spcBef>
                <a:spcPts val="0"/>
              </a:spcBef>
              <a:spcAft>
                <a:spcPts val="0"/>
              </a:spcAft>
              <a:buClr>
                <a:srgbClr val="000000"/>
              </a:buClr>
              <a:buSzPts val="1950"/>
              <a:buFont typeface="Arial"/>
              <a:buNone/>
            </a:pPr>
            <a:r>
              <a:rPr lang="en-US" sz="1950" b="1" i="0" u="none" strike="noStrike" cap="none">
                <a:solidFill>
                  <a:srgbClr val="F8FAFC"/>
                </a:solidFill>
                <a:latin typeface="Merriweather"/>
                <a:ea typeface="Merriweather"/>
                <a:cs typeface="Merriweather"/>
                <a:sym typeface="Merriweather"/>
              </a:rPr>
              <a:t>2C.5 Annual Individual Interviews</a:t>
            </a:r>
            <a:endParaRPr sz="1400" b="0" i="0" u="none" strike="noStrike" cap="none">
              <a:solidFill>
                <a:srgbClr val="000000"/>
              </a:solidFill>
              <a:latin typeface="Arial"/>
              <a:ea typeface="Arial"/>
              <a:cs typeface="Arial"/>
              <a:sym typeface="Arial"/>
            </a:endParaRPr>
          </a:p>
        </p:txBody>
      </p:sp>
      <p:sp>
        <p:nvSpPr>
          <p:cNvPr id="318" name="Google Shape;318;p30"/>
          <p:cNvSpPr txBox="1"/>
          <p:nvPr/>
        </p:nvSpPr>
        <p:spPr>
          <a:xfrm>
            <a:off x="6581775" y="1988790"/>
            <a:ext cx="4838700" cy="771525"/>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1" i="0" u="none" strike="noStrike" cap="none">
                <a:solidFill>
                  <a:srgbClr val="CBD5E1"/>
                </a:solidFill>
                <a:latin typeface="DM Sans"/>
                <a:ea typeface="DM Sans"/>
                <a:cs typeface="DM Sans"/>
                <a:sym typeface="DM Sans"/>
              </a:rPr>
              <a:t>How’d we do?</a:t>
            </a:r>
            <a:r>
              <a:rPr lang="en-US" sz="1350" b="0" i="0" u="none" strike="noStrike" cap="none">
                <a:solidFill>
                  <a:srgbClr val="CBD5E1"/>
                </a:solidFill>
                <a:latin typeface="DM Sans"/>
                <a:ea typeface="DM Sans"/>
                <a:cs typeface="DM Sans"/>
                <a:sym typeface="DM Sans"/>
              </a:rPr>
              <a:t> This is done at the time of each personnel’s annual evaluation and more informally as we talk about accomplishments.</a:t>
            </a:r>
            <a:endParaRPr sz="1400" b="0" i="0" u="none" strike="noStrike" cap="none">
              <a:solidFill>
                <a:srgbClr val="000000"/>
              </a:solidFill>
              <a:latin typeface="Arial"/>
              <a:ea typeface="Arial"/>
              <a:cs typeface="Arial"/>
              <a:sym typeface="Arial"/>
            </a:endParaRPr>
          </a:p>
        </p:txBody>
      </p:sp>
      <p:sp>
        <p:nvSpPr>
          <p:cNvPr id="319" name="Google Shape;319;p30"/>
          <p:cNvSpPr txBox="1"/>
          <p:nvPr/>
        </p:nvSpPr>
        <p:spPr>
          <a:xfrm>
            <a:off x="6581775" y="2874615"/>
            <a:ext cx="4838700" cy="1558119"/>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0" i="0" u="none" strike="noStrike" cap="none">
                <a:solidFill>
                  <a:srgbClr val="CBD5E1"/>
                </a:solidFill>
                <a:latin typeface="DM Sans"/>
                <a:ea typeface="DM Sans"/>
                <a:cs typeface="DM Sans"/>
                <a:sym typeface="DM Sans"/>
              </a:rPr>
              <a:t>Because I spend so much time at the station and the Capt and I speak about this regularly, we feel we are pretty much on top of it.  I have been told by our personnel that I have created a very open line of communication and a willingness to hear their feedback. That is exactly what I want.</a:t>
            </a:r>
            <a:endParaRPr sz="1400" b="0" i="0" u="none" strike="noStrike" cap="none">
              <a:solidFill>
                <a:srgbClr val="000000"/>
              </a:solidFill>
              <a:latin typeface="Arial"/>
              <a:ea typeface="Arial"/>
              <a:cs typeface="Arial"/>
              <a:sym typeface="Arial"/>
            </a:endParaRPr>
          </a:p>
        </p:txBody>
      </p:sp>
      <p:sp>
        <p:nvSpPr>
          <p:cNvPr id="320" name="Google Shape;320;p30"/>
          <p:cNvSpPr txBox="1"/>
          <p:nvPr/>
        </p:nvSpPr>
        <p:spPr>
          <a:xfrm>
            <a:off x="476250" y="476250"/>
            <a:ext cx="11715750" cy="495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150"/>
              <a:buFont typeface="Arial"/>
              <a:buNone/>
            </a:pPr>
            <a:r>
              <a:rPr lang="en-US" sz="3150" b="1" i="0" u="none" strike="noStrike" cap="none">
                <a:solidFill>
                  <a:srgbClr val="F8FAFC"/>
                </a:solidFill>
                <a:latin typeface="Merriweather"/>
                <a:ea typeface="Merriweather"/>
                <a:cs typeface="Merriweather"/>
                <a:sym typeface="Merriweather"/>
              </a:rPr>
              <a:t>2C: Member </a:t>
            </a:r>
            <a:r>
              <a:rPr lang="en-US" sz="3150" b="1" i="0" u="none" strike="noStrike" cap="none">
                <a:solidFill>
                  <a:srgbClr val="F59E0B"/>
                </a:solidFill>
                <a:latin typeface="Merriweather"/>
                <a:ea typeface="Merriweather"/>
                <a:cs typeface="Merriweather"/>
                <a:sym typeface="Merriweather"/>
              </a:rPr>
              <a:t>Development</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Shape 324"/>
        <p:cNvGrpSpPr/>
        <p:nvPr/>
      </p:nvGrpSpPr>
      <p:grpSpPr>
        <a:xfrm>
          <a:off x="0" y="0"/>
          <a:ext cx="0" cy="0"/>
          <a:chOff x="0" y="0"/>
          <a:chExt cx="0" cy="0"/>
        </a:xfrm>
      </p:grpSpPr>
      <p:sp>
        <p:nvSpPr>
          <p:cNvPr id="325" name="Google Shape;325;p31"/>
          <p:cNvSpPr/>
          <p:nvPr/>
        </p:nvSpPr>
        <p:spPr>
          <a:xfrm>
            <a:off x="5619750" y="2728912"/>
            <a:ext cx="952500" cy="47625"/>
          </a:xfrm>
          <a:prstGeom prst="rect">
            <a:avLst/>
          </a:prstGeom>
          <a:solidFill>
            <a:srgbClr val="B91C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26" name="Google Shape;326;p31"/>
          <p:cNvSpPr txBox="1"/>
          <p:nvPr/>
        </p:nvSpPr>
        <p:spPr>
          <a:xfrm>
            <a:off x="476250" y="3062287"/>
            <a:ext cx="11715750" cy="495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150"/>
              <a:buFont typeface="Arial"/>
              <a:buNone/>
            </a:pPr>
            <a:r>
              <a:rPr lang="en-US" sz="3150" b="1" i="0" u="none" strike="noStrike" cap="none">
                <a:solidFill>
                  <a:srgbClr val="0F172A"/>
                </a:solidFill>
                <a:latin typeface="Merriweather"/>
                <a:ea typeface="Merriweather"/>
                <a:cs typeface="Merriweather"/>
                <a:sym typeface="Merriweather"/>
              </a:rPr>
              <a:t>Strategic Focus Area #3</a:t>
            </a:r>
            <a:endParaRPr sz="1400" b="0" i="0" u="none" strike="noStrike" cap="none">
              <a:solidFill>
                <a:srgbClr val="000000"/>
              </a:solidFill>
              <a:latin typeface="Arial"/>
              <a:ea typeface="Arial"/>
              <a:cs typeface="Arial"/>
              <a:sym typeface="Arial"/>
            </a:endParaRPr>
          </a:p>
        </p:txBody>
      </p:sp>
      <p:sp>
        <p:nvSpPr>
          <p:cNvPr id="327" name="Google Shape;327;p31"/>
          <p:cNvSpPr txBox="1"/>
          <p:nvPr/>
        </p:nvSpPr>
        <p:spPr>
          <a:xfrm>
            <a:off x="476250" y="3843337"/>
            <a:ext cx="11239500" cy="457200"/>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Clr>
                <a:srgbClr val="000000"/>
              </a:buClr>
              <a:buSzPts val="2400"/>
              <a:buFont typeface="Arial"/>
              <a:buNone/>
            </a:pPr>
            <a:r>
              <a:rPr lang="en-US" sz="2400" b="0" i="0" u="none" strike="noStrike" cap="none">
                <a:solidFill>
                  <a:srgbClr val="0F172A"/>
                </a:solidFill>
                <a:latin typeface="DM Sans"/>
                <a:ea typeface="DM Sans"/>
                <a:cs typeface="DM Sans"/>
                <a:sym typeface="DM Sans"/>
              </a:rPr>
              <a:t>Operational Readiness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F172A"/>
        </a:solidFill>
        <a:effectLst/>
      </p:bgPr>
    </p:bg>
    <p:spTree>
      <p:nvGrpSpPr>
        <p:cNvPr id="1" name="Shape 331"/>
        <p:cNvGrpSpPr/>
        <p:nvPr/>
      </p:nvGrpSpPr>
      <p:grpSpPr>
        <a:xfrm>
          <a:off x="0" y="0"/>
          <a:ext cx="0" cy="0"/>
          <a:chOff x="0" y="0"/>
          <a:chExt cx="0" cy="0"/>
        </a:xfrm>
      </p:grpSpPr>
      <p:pic>
        <p:nvPicPr>
          <p:cNvPr id="332" name="Google Shape;332;p32" descr="image.png"/>
          <p:cNvPicPr preferRelativeResize="0"/>
          <p:nvPr/>
        </p:nvPicPr>
        <p:blipFill rotWithShape="1">
          <a:blip r:embed="rId3">
            <a:alphaModFix/>
          </a:blip>
          <a:srcRect/>
          <a:stretch/>
        </p:blipFill>
        <p:spPr>
          <a:xfrm>
            <a:off x="476250" y="1257300"/>
            <a:ext cx="5429250" cy="5124450"/>
          </a:xfrm>
          <a:prstGeom prst="rect">
            <a:avLst/>
          </a:prstGeom>
          <a:noFill/>
          <a:ln>
            <a:noFill/>
          </a:ln>
        </p:spPr>
      </p:pic>
      <p:pic>
        <p:nvPicPr>
          <p:cNvPr id="333" name="Google Shape;333;p32" descr="image.png"/>
          <p:cNvPicPr preferRelativeResize="0"/>
          <p:nvPr/>
        </p:nvPicPr>
        <p:blipFill rotWithShape="1">
          <a:blip r:embed="rId4">
            <a:alphaModFix/>
          </a:blip>
          <a:srcRect/>
          <a:stretch/>
        </p:blipFill>
        <p:spPr>
          <a:xfrm>
            <a:off x="6286500" y="1257300"/>
            <a:ext cx="5429250" cy="5124450"/>
          </a:xfrm>
          <a:prstGeom prst="rect">
            <a:avLst/>
          </a:prstGeom>
          <a:noFill/>
          <a:ln>
            <a:noFill/>
          </a:ln>
        </p:spPr>
      </p:pic>
      <p:sp>
        <p:nvSpPr>
          <p:cNvPr id="334" name="Google Shape;334;p32"/>
          <p:cNvSpPr txBox="1"/>
          <p:nvPr/>
        </p:nvSpPr>
        <p:spPr>
          <a:xfrm>
            <a:off x="771525" y="1552575"/>
            <a:ext cx="5080635" cy="643830"/>
          </a:xfrm>
          <a:prstGeom prst="rect">
            <a:avLst/>
          </a:prstGeom>
          <a:noFill/>
          <a:ln>
            <a:noFill/>
          </a:ln>
        </p:spPr>
        <p:txBody>
          <a:bodyPr spcFirstLastPara="1" wrap="square" lIns="0" tIns="0" rIns="0" bIns="0" anchor="t" anchorCtr="0">
            <a:spAutoFit/>
          </a:bodyPr>
          <a:lstStyle/>
          <a:p>
            <a:pPr marL="0" marR="0" lvl="0" indent="0" algn="l" rtl="0">
              <a:lnSpc>
                <a:spcPct val="130000"/>
              </a:lnSpc>
              <a:spcBef>
                <a:spcPts val="0"/>
              </a:spcBef>
              <a:spcAft>
                <a:spcPts val="0"/>
              </a:spcAft>
              <a:buClr>
                <a:srgbClr val="000000"/>
              </a:buClr>
              <a:buSzPts val="1950"/>
              <a:buFont typeface="Arial"/>
              <a:buNone/>
            </a:pPr>
            <a:r>
              <a:rPr lang="en-US" sz="1950" b="1" i="0" u="none" strike="noStrike" cap="none">
                <a:solidFill>
                  <a:srgbClr val="F8FAFC"/>
                </a:solidFill>
                <a:latin typeface="Merriweather"/>
                <a:ea typeface="Merriweather"/>
                <a:cs typeface="Merriweather"/>
                <a:sym typeface="Merriweather"/>
              </a:rPr>
              <a:t>3A.1—3A.4 Readiness Policies &amp; Procedures</a:t>
            </a:r>
            <a:endParaRPr sz="1400" b="0" i="0" u="none" strike="noStrike" cap="none">
              <a:solidFill>
                <a:srgbClr val="000000"/>
              </a:solidFill>
              <a:latin typeface="Arial"/>
              <a:ea typeface="Arial"/>
              <a:cs typeface="Arial"/>
              <a:sym typeface="Arial"/>
            </a:endParaRPr>
          </a:p>
        </p:txBody>
      </p:sp>
      <p:sp>
        <p:nvSpPr>
          <p:cNvPr id="335" name="Google Shape;335;p32"/>
          <p:cNvSpPr txBox="1"/>
          <p:nvPr/>
        </p:nvSpPr>
        <p:spPr>
          <a:xfrm>
            <a:off x="771525" y="2310705"/>
            <a:ext cx="4838700" cy="934871"/>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1" i="0" u="none" strike="noStrike" cap="none" dirty="0">
                <a:solidFill>
                  <a:srgbClr val="CBD5E1"/>
                </a:solidFill>
                <a:latin typeface="DM Sans"/>
                <a:ea typeface="DM Sans"/>
                <a:cs typeface="DM Sans"/>
                <a:sym typeface="DM Sans"/>
              </a:rPr>
              <a:t>How’d we do?</a:t>
            </a:r>
            <a:r>
              <a:rPr lang="en-US" sz="1350" b="0" i="0" u="none" strike="noStrike" cap="none" dirty="0">
                <a:solidFill>
                  <a:srgbClr val="CBD5E1"/>
                </a:solidFill>
                <a:latin typeface="DM Sans"/>
                <a:ea typeface="DM Sans"/>
                <a:cs typeface="DM Sans"/>
                <a:sym typeface="DM Sans"/>
              </a:rPr>
              <a:t> This is an area that needs updating. Some items are currently being worked on by </a:t>
            </a:r>
            <a:r>
              <a:rPr lang="en-US" sz="1350" b="0" i="0" u="none" strike="noStrike" cap="none" dirty="0" err="1">
                <a:solidFill>
                  <a:srgbClr val="CBD5E1"/>
                </a:solidFill>
                <a:latin typeface="DM Sans"/>
                <a:ea typeface="DM Sans"/>
                <a:cs typeface="DM Sans"/>
                <a:sym typeface="DM Sans"/>
              </a:rPr>
              <a:t>Capt</a:t>
            </a:r>
            <a:r>
              <a:rPr lang="en-US" sz="1350" b="0" i="0" u="none" strike="noStrike" cap="none" dirty="0">
                <a:solidFill>
                  <a:srgbClr val="CBD5E1"/>
                </a:solidFill>
                <a:latin typeface="DM Sans"/>
                <a:ea typeface="DM Sans"/>
                <a:cs typeface="DM Sans"/>
                <a:sym typeface="DM Sans"/>
              </a:rPr>
              <a:t> and Lt as they make their way through their FOI/FOII certification course.</a:t>
            </a:r>
            <a:endParaRPr sz="1400" b="0" i="0" u="none" strike="noStrike" cap="none" dirty="0">
              <a:solidFill>
                <a:srgbClr val="000000"/>
              </a:solidFill>
              <a:latin typeface="Arial"/>
              <a:ea typeface="Arial"/>
              <a:cs typeface="Arial"/>
              <a:sym typeface="Arial"/>
            </a:endParaRPr>
          </a:p>
        </p:txBody>
      </p:sp>
      <p:sp>
        <p:nvSpPr>
          <p:cNvPr id="336" name="Google Shape;336;p32"/>
          <p:cNvSpPr txBox="1"/>
          <p:nvPr/>
        </p:nvSpPr>
        <p:spPr>
          <a:xfrm>
            <a:off x="771525" y="3453705"/>
            <a:ext cx="4838700" cy="1246495"/>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0" i="0" u="none" strike="noStrike" cap="none">
                <a:solidFill>
                  <a:srgbClr val="CBD5E1"/>
                </a:solidFill>
                <a:latin typeface="DM Sans"/>
                <a:ea typeface="DM Sans"/>
                <a:cs typeface="DM Sans"/>
                <a:sym typeface="DM Sans"/>
              </a:rPr>
              <a:t>I have worked out a system with the Chief of Benson FD, to adequately inform either the City Manager or Board Chair of times one of us is acting in a “Command” position for the other. Formal policy should be done.</a:t>
            </a:r>
            <a:endParaRPr sz="1400" b="0" i="0" u="none" strike="noStrike" cap="none">
              <a:solidFill>
                <a:srgbClr val="000000"/>
              </a:solidFill>
              <a:latin typeface="Arial"/>
              <a:ea typeface="Arial"/>
              <a:cs typeface="Arial"/>
              <a:sym typeface="Arial"/>
            </a:endParaRPr>
          </a:p>
        </p:txBody>
      </p:sp>
      <p:sp>
        <p:nvSpPr>
          <p:cNvPr id="337" name="Google Shape;337;p32"/>
          <p:cNvSpPr txBox="1"/>
          <p:nvPr/>
        </p:nvSpPr>
        <p:spPr>
          <a:xfrm>
            <a:off x="6581775" y="1552575"/>
            <a:ext cx="5080635" cy="643830"/>
          </a:xfrm>
          <a:prstGeom prst="rect">
            <a:avLst/>
          </a:prstGeom>
          <a:noFill/>
          <a:ln>
            <a:noFill/>
          </a:ln>
        </p:spPr>
        <p:txBody>
          <a:bodyPr spcFirstLastPara="1" wrap="square" lIns="0" tIns="0" rIns="0" bIns="0" anchor="t" anchorCtr="0">
            <a:spAutoFit/>
          </a:bodyPr>
          <a:lstStyle/>
          <a:p>
            <a:pPr marL="0" marR="0" lvl="0" indent="0" algn="l" rtl="0">
              <a:lnSpc>
                <a:spcPct val="130000"/>
              </a:lnSpc>
              <a:spcBef>
                <a:spcPts val="0"/>
              </a:spcBef>
              <a:spcAft>
                <a:spcPts val="0"/>
              </a:spcAft>
              <a:buClr>
                <a:srgbClr val="000000"/>
              </a:buClr>
              <a:buSzPts val="1950"/>
              <a:buFont typeface="Arial"/>
              <a:buNone/>
            </a:pPr>
            <a:r>
              <a:rPr lang="en-US" sz="1950" b="1" i="0" u="none" strike="noStrike" cap="none">
                <a:solidFill>
                  <a:srgbClr val="F8FAFC"/>
                </a:solidFill>
                <a:latin typeface="Merriweather"/>
                <a:ea typeface="Merriweather"/>
                <a:cs typeface="Merriweather"/>
                <a:sym typeface="Merriweather"/>
              </a:rPr>
              <a:t>3B Optimize Public &amp; Private Partnerships</a:t>
            </a:r>
            <a:endParaRPr sz="1400" b="0" i="0" u="none" strike="noStrike" cap="none">
              <a:solidFill>
                <a:srgbClr val="000000"/>
              </a:solidFill>
              <a:latin typeface="Arial"/>
              <a:ea typeface="Arial"/>
              <a:cs typeface="Arial"/>
              <a:sym typeface="Arial"/>
            </a:endParaRPr>
          </a:p>
        </p:txBody>
      </p:sp>
      <p:sp>
        <p:nvSpPr>
          <p:cNvPr id="338" name="Google Shape;338;p32"/>
          <p:cNvSpPr txBox="1"/>
          <p:nvPr/>
        </p:nvSpPr>
        <p:spPr>
          <a:xfrm>
            <a:off x="6581775" y="2310705"/>
            <a:ext cx="4838700" cy="1246495"/>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1" i="0" u="none" strike="noStrike" cap="none">
                <a:solidFill>
                  <a:srgbClr val="CBD5E1"/>
                </a:solidFill>
                <a:latin typeface="DM Sans"/>
                <a:ea typeface="DM Sans"/>
                <a:cs typeface="DM Sans"/>
                <a:sym typeface="DM Sans"/>
              </a:rPr>
              <a:t>How’d we do?</a:t>
            </a:r>
            <a:r>
              <a:rPr lang="en-US" sz="1350" b="0" i="0" u="none" strike="noStrike" cap="none">
                <a:solidFill>
                  <a:srgbClr val="CBD5E1"/>
                </a:solidFill>
                <a:latin typeface="DM Sans"/>
                <a:ea typeface="DM Sans"/>
                <a:cs typeface="DM Sans"/>
                <a:sym typeface="DM Sans"/>
              </a:rPr>
              <a:t> The Chiefs are in fairly regular conversation. Our local mutual aid is pretty seamless, however, more needs done in this area as it pertains to SOGs and drilling. We have signed the Statewide Mutual Aid Compact.</a:t>
            </a:r>
            <a:endParaRPr sz="1400" b="0" i="0" u="none" strike="noStrike" cap="none">
              <a:solidFill>
                <a:srgbClr val="000000"/>
              </a:solidFill>
              <a:latin typeface="Arial"/>
              <a:ea typeface="Arial"/>
              <a:cs typeface="Arial"/>
              <a:sym typeface="Arial"/>
            </a:endParaRPr>
          </a:p>
        </p:txBody>
      </p:sp>
      <p:sp>
        <p:nvSpPr>
          <p:cNvPr id="339" name="Google Shape;339;p32"/>
          <p:cNvSpPr txBox="1"/>
          <p:nvPr/>
        </p:nvSpPr>
        <p:spPr>
          <a:xfrm>
            <a:off x="6581775" y="3671500"/>
            <a:ext cx="4838700" cy="2181366"/>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0" i="0" u="none" strike="noStrike" cap="none" dirty="0">
                <a:solidFill>
                  <a:srgbClr val="CBD5E1"/>
                </a:solidFill>
                <a:latin typeface="DM Sans"/>
                <a:ea typeface="DM Sans"/>
                <a:cs typeface="DM Sans"/>
                <a:sym typeface="DM Sans"/>
              </a:rPr>
              <a:t>We have teamed with the BLM and DFFM for WL PPE, a Type VI brush truck and now a Type III wildland truck. Our Chairman of the MJFD Board has donated thousands of dollars in equipment. Currently working with Pima County Wildland to outfit the rest of the items missing on our </a:t>
            </a:r>
            <a:r>
              <a:rPr lang="en-US" sz="1350" b="0" i="0" u="none" strike="noStrike" cap="none" dirty="0" err="1">
                <a:solidFill>
                  <a:srgbClr val="CBD5E1"/>
                </a:solidFill>
                <a:latin typeface="DM Sans"/>
                <a:ea typeface="DM Sans"/>
                <a:cs typeface="DM Sans"/>
                <a:sym typeface="DM Sans"/>
              </a:rPr>
              <a:t>TypVI</a:t>
            </a:r>
            <a:r>
              <a:rPr lang="en-US" sz="1350" b="0" i="0" u="none" strike="noStrike" cap="none" dirty="0">
                <a:solidFill>
                  <a:srgbClr val="CBD5E1"/>
                </a:solidFill>
                <a:latin typeface="DM Sans"/>
                <a:ea typeface="DM Sans"/>
                <a:cs typeface="DM Sans"/>
                <a:sym typeface="DM Sans"/>
              </a:rPr>
              <a:t> or III., as well as education components for residents.</a:t>
            </a:r>
            <a:endParaRPr dirty="0"/>
          </a:p>
          <a:p>
            <a:pPr marL="0" marR="0" lvl="0" indent="0" algn="l" rtl="0">
              <a:lnSpc>
                <a:spcPct val="150000"/>
              </a:lnSpc>
              <a:spcBef>
                <a:spcPts val="0"/>
              </a:spcBef>
              <a:spcAft>
                <a:spcPts val="0"/>
              </a:spcAft>
              <a:buClr>
                <a:srgbClr val="000000"/>
              </a:buClr>
              <a:buSzPts val="1350"/>
              <a:buFont typeface="Arial"/>
              <a:buNone/>
            </a:pPr>
            <a:r>
              <a:rPr lang="en-US" sz="1350" b="0" i="0" u="none" strike="noStrike" cap="none" dirty="0">
                <a:solidFill>
                  <a:srgbClr val="CBD5E1"/>
                </a:solidFill>
                <a:latin typeface="DM Sans"/>
                <a:ea typeface="DM Sans"/>
                <a:cs typeface="DM Sans"/>
                <a:sym typeface="DM Sans"/>
              </a:rPr>
              <a:t>Actively working on donation pathway for district.</a:t>
            </a:r>
            <a:endParaRPr sz="1400" b="0" i="0" u="none" strike="noStrike" cap="none" dirty="0">
              <a:solidFill>
                <a:srgbClr val="000000"/>
              </a:solidFill>
              <a:latin typeface="Arial"/>
              <a:ea typeface="Arial"/>
              <a:cs typeface="Arial"/>
              <a:sym typeface="Arial"/>
            </a:endParaRPr>
          </a:p>
        </p:txBody>
      </p:sp>
      <p:sp>
        <p:nvSpPr>
          <p:cNvPr id="340" name="Google Shape;340;p32"/>
          <p:cNvSpPr txBox="1"/>
          <p:nvPr/>
        </p:nvSpPr>
        <p:spPr>
          <a:xfrm>
            <a:off x="476250" y="476250"/>
            <a:ext cx="11715750" cy="495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150"/>
              <a:buFont typeface="Arial"/>
              <a:buNone/>
            </a:pPr>
            <a:r>
              <a:rPr lang="en-US" sz="3150" b="1" i="0" u="none" strike="noStrike" cap="none">
                <a:solidFill>
                  <a:srgbClr val="F8FAFC"/>
                </a:solidFill>
                <a:latin typeface="Merriweather"/>
                <a:ea typeface="Merriweather"/>
                <a:cs typeface="Merriweather"/>
                <a:sym typeface="Merriweather"/>
              </a:rPr>
              <a:t>3A &amp; 3B: Readiness &amp; </a:t>
            </a:r>
            <a:r>
              <a:rPr lang="en-US" sz="3150" b="1" i="0" u="none" strike="noStrike" cap="none">
                <a:solidFill>
                  <a:srgbClr val="F59E0B"/>
                </a:solidFill>
                <a:latin typeface="Merriweather"/>
                <a:ea typeface="Merriweather"/>
                <a:cs typeface="Merriweather"/>
                <a:sym typeface="Merriweather"/>
              </a:rPr>
              <a:t>Partnerships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Shape 344"/>
        <p:cNvGrpSpPr/>
        <p:nvPr/>
      </p:nvGrpSpPr>
      <p:grpSpPr>
        <a:xfrm>
          <a:off x="0" y="0"/>
          <a:ext cx="0" cy="0"/>
          <a:chOff x="0" y="0"/>
          <a:chExt cx="0" cy="0"/>
        </a:xfrm>
      </p:grpSpPr>
      <p:pic>
        <p:nvPicPr>
          <p:cNvPr id="345" name="Google Shape;345;p33" descr="image.png"/>
          <p:cNvPicPr preferRelativeResize="0"/>
          <p:nvPr/>
        </p:nvPicPr>
        <p:blipFill rotWithShape="1">
          <a:blip r:embed="rId3">
            <a:alphaModFix/>
          </a:blip>
          <a:srcRect/>
          <a:stretch/>
        </p:blipFill>
        <p:spPr>
          <a:xfrm>
            <a:off x="476250" y="1257300"/>
            <a:ext cx="5429250" cy="5124450"/>
          </a:xfrm>
          <a:prstGeom prst="rect">
            <a:avLst/>
          </a:prstGeom>
          <a:noFill/>
          <a:ln>
            <a:noFill/>
          </a:ln>
        </p:spPr>
      </p:pic>
      <p:pic>
        <p:nvPicPr>
          <p:cNvPr id="346" name="Google Shape;346;p33" descr="image.png"/>
          <p:cNvPicPr preferRelativeResize="0"/>
          <p:nvPr/>
        </p:nvPicPr>
        <p:blipFill rotWithShape="1">
          <a:blip r:embed="rId4">
            <a:alphaModFix/>
          </a:blip>
          <a:srcRect/>
          <a:stretch/>
        </p:blipFill>
        <p:spPr>
          <a:xfrm>
            <a:off x="6286500" y="1257300"/>
            <a:ext cx="5429250" cy="5124450"/>
          </a:xfrm>
          <a:prstGeom prst="rect">
            <a:avLst/>
          </a:prstGeom>
          <a:noFill/>
          <a:ln>
            <a:noFill/>
          </a:ln>
        </p:spPr>
      </p:pic>
      <p:sp>
        <p:nvSpPr>
          <p:cNvPr id="347" name="Google Shape;347;p33"/>
          <p:cNvSpPr txBox="1"/>
          <p:nvPr/>
        </p:nvSpPr>
        <p:spPr>
          <a:xfrm>
            <a:off x="771525" y="1552575"/>
            <a:ext cx="5080635" cy="643830"/>
          </a:xfrm>
          <a:prstGeom prst="rect">
            <a:avLst/>
          </a:prstGeom>
          <a:noFill/>
          <a:ln>
            <a:noFill/>
          </a:ln>
        </p:spPr>
        <p:txBody>
          <a:bodyPr spcFirstLastPara="1" wrap="square" lIns="0" tIns="0" rIns="0" bIns="0" anchor="t" anchorCtr="0">
            <a:spAutoFit/>
          </a:bodyPr>
          <a:lstStyle/>
          <a:p>
            <a:pPr marL="0" marR="0" lvl="0" indent="0" algn="l" rtl="0">
              <a:lnSpc>
                <a:spcPct val="130000"/>
              </a:lnSpc>
              <a:spcBef>
                <a:spcPts val="0"/>
              </a:spcBef>
              <a:spcAft>
                <a:spcPts val="0"/>
              </a:spcAft>
              <a:buClr>
                <a:srgbClr val="000000"/>
              </a:buClr>
              <a:buSzPts val="1950"/>
              <a:buFont typeface="Arial"/>
              <a:buNone/>
            </a:pPr>
            <a:r>
              <a:rPr lang="en-US" sz="1950" b="1" i="0" u="none" strike="noStrike" cap="none">
                <a:solidFill>
                  <a:srgbClr val="0F172A"/>
                </a:solidFill>
                <a:latin typeface="Merriweather"/>
                <a:ea typeface="Merriweather"/>
                <a:cs typeface="Merriweather"/>
                <a:sym typeface="Merriweather"/>
              </a:rPr>
              <a:t>3B.1 Fire Suppression Water Supply Plan</a:t>
            </a:r>
            <a:endParaRPr sz="1400" b="0" i="0" u="none" strike="noStrike" cap="none">
              <a:solidFill>
                <a:srgbClr val="000000"/>
              </a:solidFill>
              <a:latin typeface="Arial"/>
              <a:ea typeface="Arial"/>
              <a:cs typeface="Arial"/>
              <a:sym typeface="Arial"/>
            </a:endParaRPr>
          </a:p>
        </p:txBody>
      </p:sp>
      <p:sp>
        <p:nvSpPr>
          <p:cNvPr id="348" name="Google Shape;348;p33"/>
          <p:cNvSpPr txBox="1"/>
          <p:nvPr/>
        </p:nvSpPr>
        <p:spPr>
          <a:xfrm>
            <a:off x="771525" y="2310705"/>
            <a:ext cx="4838700" cy="5143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1" i="0" u="none" strike="noStrike" cap="none">
                <a:solidFill>
                  <a:srgbClr val="334155"/>
                </a:solidFill>
                <a:latin typeface="DM Sans"/>
                <a:ea typeface="DM Sans"/>
                <a:cs typeface="DM Sans"/>
                <a:sym typeface="DM Sans"/>
              </a:rPr>
              <a:t>How’d we do?</a:t>
            </a:r>
            <a:r>
              <a:rPr lang="en-US" sz="1350" b="0" i="0" u="none" strike="noStrike" cap="none">
                <a:solidFill>
                  <a:srgbClr val="334155"/>
                </a:solidFill>
                <a:latin typeface="DM Sans"/>
                <a:ea typeface="DM Sans"/>
                <a:cs typeface="DM Sans"/>
                <a:sym typeface="DM Sans"/>
              </a:rPr>
              <a:t> We secured access to a 55,000 gal water source, so it’s a good beginning.</a:t>
            </a:r>
            <a:endParaRPr sz="1400" b="0" i="0" u="none" strike="noStrike" cap="none">
              <a:solidFill>
                <a:srgbClr val="000000"/>
              </a:solidFill>
              <a:latin typeface="Arial"/>
              <a:ea typeface="Arial"/>
              <a:cs typeface="Arial"/>
              <a:sym typeface="Arial"/>
            </a:endParaRPr>
          </a:p>
        </p:txBody>
      </p:sp>
      <p:sp>
        <p:nvSpPr>
          <p:cNvPr id="349" name="Google Shape;349;p33"/>
          <p:cNvSpPr txBox="1"/>
          <p:nvPr/>
        </p:nvSpPr>
        <p:spPr>
          <a:xfrm>
            <a:off x="771525" y="2939355"/>
            <a:ext cx="4838700" cy="2804614"/>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0" i="0" u="none" strike="noStrike" cap="none" dirty="0">
                <a:solidFill>
                  <a:srgbClr val="334155"/>
                </a:solidFill>
                <a:latin typeface="DM Sans"/>
                <a:ea typeface="DM Sans"/>
                <a:cs typeface="DM Sans"/>
                <a:sym typeface="DM Sans"/>
              </a:rPr>
              <a:t>We were initially given 3 tanks to inspect as to whether or not they would be connectable. This did not pan out as they were too far back on a property to access,</a:t>
            </a:r>
            <a:r>
              <a:rPr lang="en-US" sz="1350" dirty="0">
                <a:solidFill>
                  <a:srgbClr val="334155"/>
                </a:solidFill>
                <a:latin typeface="DM Sans"/>
                <a:ea typeface="DM Sans"/>
                <a:cs typeface="DM Sans"/>
                <a:sym typeface="DM Sans"/>
              </a:rPr>
              <a:t> or in a county owned easement,</a:t>
            </a:r>
            <a:r>
              <a:rPr lang="en-US" sz="1350" b="0" i="0" u="none" strike="noStrike" cap="none" dirty="0">
                <a:solidFill>
                  <a:srgbClr val="334155"/>
                </a:solidFill>
                <a:latin typeface="DM Sans"/>
                <a:ea typeface="DM Sans"/>
                <a:cs typeface="DM Sans"/>
                <a:sym typeface="DM Sans"/>
              </a:rPr>
              <a:t> and some would be very expensive to outfit. There is also the strong probability that Hope Water will be putting a hydrant in at the Dollar General. This would save a mile or so of travel. More needs done in this area and we are hopeful we can get Pima County to assist in some way. </a:t>
            </a:r>
            <a:endParaRPr sz="1400" b="0" i="0" u="none" strike="noStrike" cap="none" dirty="0">
              <a:solidFill>
                <a:srgbClr val="000000"/>
              </a:solidFill>
              <a:latin typeface="Arial"/>
              <a:ea typeface="Arial"/>
              <a:cs typeface="Arial"/>
              <a:sym typeface="Arial"/>
            </a:endParaRPr>
          </a:p>
        </p:txBody>
      </p:sp>
      <p:sp>
        <p:nvSpPr>
          <p:cNvPr id="350" name="Google Shape;350;p33"/>
          <p:cNvSpPr txBox="1"/>
          <p:nvPr/>
        </p:nvSpPr>
        <p:spPr>
          <a:xfrm>
            <a:off x="6581775" y="1552575"/>
            <a:ext cx="5080635" cy="321915"/>
          </a:xfrm>
          <a:prstGeom prst="rect">
            <a:avLst/>
          </a:prstGeom>
          <a:noFill/>
          <a:ln>
            <a:noFill/>
          </a:ln>
        </p:spPr>
        <p:txBody>
          <a:bodyPr spcFirstLastPara="1" wrap="square" lIns="0" tIns="0" rIns="0" bIns="0" anchor="t" anchorCtr="0">
            <a:spAutoFit/>
          </a:bodyPr>
          <a:lstStyle/>
          <a:p>
            <a:pPr marL="0" marR="0" lvl="0" indent="0" algn="l" rtl="0">
              <a:lnSpc>
                <a:spcPct val="130000"/>
              </a:lnSpc>
              <a:spcBef>
                <a:spcPts val="0"/>
              </a:spcBef>
              <a:spcAft>
                <a:spcPts val="0"/>
              </a:spcAft>
              <a:buClr>
                <a:srgbClr val="000000"/>
              </a:buClr>
              <a:buSzPts val="1950"/>
              <a:buFont typeface="Arial"/>
              <a:buNone/>
            </a:pPr>
            <a:r>
              <a:rPr lang="en-US" sz="1950" b="1" i="0" u="none" strike="noStrike" cap="none">
                <a:solidFill>
                  <a:srgbClr val="0F172A"/>
                </a:solidFill>
                <a:latin typeface="Merriweather"/>
                <a:ea typeface="Merriweather"/>
                <a:cs typeface="Merriweather"/>
                <a:sym typeface="Merriweather"/>
              </a:rPr>
              <a:t>3B.2 Formalize Mutual Aid Agreements</a:t>
            </a:r>
            <a:endParaRPr sz="1400" b="0" i="0" u="none" strike="noStrike" cap="none">
              <a:solidFill>
                <a:srgbClr val="000000"/>
              </a:solidFill>
              <a:latin typeface="Arial"/>
              <a:ea typeface="Arial"/>
              <a:cs typeface="Arial"/>
              <a:sym typeface="Arial"/>
            </a:endParaRPr>
          </a:p>
        </p:txBody>
      </p:sp>
      <p:sp>
        <p:nvSpPr>
          <p:cNvPr id="351" name="Google Shape;351;p33"/>
          <p:cNvSpPr txBox="1"/>
          <p:nvPr/>
        </p:nvSpPr>
        <p:spPr>
          <a:xfrm>
            <a:off x="6581775" y="1988790"/>
            <a:ext cx="4838700" cy="771525"/>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1" i="0" u="none" strike="noStrike" cap="none">
                <a:solidFill>
                  <a:srgbClr val="334155"/>
                </a:solidFill>
                <a:latin typeface="DM Sans"/>
                <a:ea typeface="DM Sans"/>
                <a:cs typeface="DM Sans"/>
                <a:sym typeface="DM Sans"/>
              </a:rPr>
              <a:t>How’d we do?</a:t>
            </a:r>
            <a:r>
              <a:rPr lang="en-US" sz="1350" b="0" i="0" u="none" strike="noStrike" cap="none">
                <a:solidFill>
                  <a:srgbClr val="334155"/>
                </a:solidFill>
                <a:latin typeface="DM Sans"/>
                <a:ea typeface="DM Sans"/>
                <a:cs typeface="DM Sans"/>
                <a:sym typeface="DM Sans"/>
              </a:rPr>
              <a:t> This area needs attention. We work very well together on scenes, however, standard SOG’s across the four districts would be better.</a:t>
            </a:r>
            <a:endParaRPr sz="1400" b="0" i="0" u="none" strike="noStrike" cap="none">
              <a:solidFill>
                <a:srgbClr val="000000"/>
              </a:solidFill>
              <a:latin typeface="Arial"/>
              <a:ea typeface="Arial"/>
              <a:cs typeface="Arial"/>
              <a:sym typeface="Arial"/>
            </a:endParaRPr>
          </a:p>
        </p:txBody>
      </p:sp>
      <p:sp>
        <p:nvSpPr>
          <p:cNvPr id="352" name="Google Shape;352;p33"/>
          <p:cNvSpPr txBox="1"/>
          <p:nvPr/>
        </p:nvSpPr>
        <p:spPr>
          <a:xfrm>
            <a:off x="6581775" y="2874615"/>
            <a:ext cx="4838700" cy="1881284"/>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0" i="0" u="none" strike="noStrike" cap="none" dirty="0">
                <a:solidFill>
                  <a:srgbClr val="334155"/>
                </a:solidFill>
                <a:latin typeface="DM Sans"/>
                <a:ea typeface="DM Sans"/>
                <a:cs typeface="DM Sans"/>
                <a:sym typeface="DM Sans"/>
              </a:rPr>
              <a:t>I have spoken with the other Chiefs and they are amenable to it. </a:t>
            </a:r>
            <a:r>
              <a:rPr lang="en-US" sz="1350" dirty="0">
                <a:solidFill>
                  <a:srgbClr val="334155"/>
                </a:solidFill>
                <a:latin typeface="DM Sans"/>
                <a:ea typeface="DM Sans"/>
                <a:cs typeface="DM Sans"/>
                <a:sym typeface="DM Sans"/>
              </a:rPr>
              <a:t>We j</a:t>
            </a:r>
            <a:r>
              <a:rPr lang="en-US" sz="1350" b="0" i="0" u="none" strike="noStrike" cap="none" dirty="0">
                <a:solidFill>
                  <a:srgbClr val="334155"/>
                </a:solidFill>
                <a:latin typeface="DM Sans"/>
                <a:ea typeface="DM Sans"/>
                <a:cs typeface="DM Sans"/>
                <a:sym typeface="DM Sans"/>
              </a:rPr>
              <a:t>ust have to find room in busy schedules. After the standardization of our SOG’s, is the training that will need to occur with our mutual aid partners. I am hopeful this can be worked on in FY2027.</a:t>
            </a:r>
            <a:endParaRPr dirty="0"/>
          </a:p>
          <a:p>
            <a:pPr marL="0" marR="0" lvl="0" indent="0" algn="l" rtl="0">
              <a:lnSpc>
                <a:spcPct val="150000"/>
              </a:lnSpc>
              <a:spcBef>
                <a:spcPts val="0"/>
              </a:spcBef>
              <a:spcAft>
                <a:spcPts val="0"/>
              </a:spcAft>
              <a:buClr>
                <a:srgbClr val="000000"/>
              </a:buClr>
              <a:buSzPts val="1350"/>
              <a:buFont typeface="Arial"/>
              <a:buNone/>
            </a:pPr>
            <a:r>
              <a:rPr lang="en-US" sz="1350" b="0" i="0" u="none" strike="noStrike" cap="none" dirty="0">
                <a:solidFill>
                  <a:srgbClr val="334155"/>
                </a:solidFill>
                <a:latin typeface="DM Sans"/>
                <a:ea typeface="DM Sans"/>
                <a:cs typeface="DM Sans"/>
                <a:sym typeface="DM Sans"/>
              </a:rPr>
              <a:t>And, once again we have signed the SMAC</a:t>
            </a:r>
            <a:endParaRPr sz="1400" b="0" i="0" u="none" strike="noStrike" cap="none" dirty="0">
              <a:solidFill>
                <a:srgbClr val="000000"/>
              </a:solidFill>
              <a:latin typeface="Arial"/>
              <a:ea typeface="Arial"/>
              <a:cs typeface="Arial"/>
              <a:sym typeface="Arial"/>
            </a:endParaRPr>
          </a:p>
        </p:txBody>
      </p:sp>
      <p:sp>
        <p:nvSpPr>
          <p:cNvPr id="353" name="Google Shape;353;p33"/>
          <p:cNvSpPr txBox="1"/>
          <p:nvPr/>
        </p:nvSpPr>
        <p:spPr>
          <a:xfrm>
            <a:off x="476250" y="476250"/>
            <a:ext cx="11715750" cy="495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150"/>
              <a:buFont typeface="Arial"/>
              <a:buNone/>
            </a:pPr>
            <a:r>
              <a:rPr lang="en-US" sz="3150" b="1" i="0" u="none" strike="noStrike" cap="none">
                <a:solidFill>
                  <a:srgbClr val="0F172A"/>
                </a:solidFill>
                <a:latin typeface="Merriweather"/>
                <a:ea typeface="Merriweather"/>
                <a:cs typeface="Merriweather"/>
                <a:sym typeface="Merriweather"/>
              </a:rPr>
              <a:t>3B: Water Supply &amp; </a:t>
            </a:r>
            <a:r>
              <a:rPr lang="en-US" sz="3150" b="1" i="0" u="none" strike="noStrike" cap="none">
                <a:solidFill>
                  <a:srgbClr val="B91C1C"/>
                </a:solidFill>
                <a:latin typeface="Merriweather"/>
                <a:ea typeface="Merriweather"/>
                <a:cs typeface="Merriweather"/>
                <a:sym typeface="Merriweather"/>
              </a:rPr>
              <a:t>Mutual Aid</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F172A"/>
        </a:solidFill>
        <a:effectLst/>
      </p:bgPr>
    </p:bg>
    <p:spTree>
      <p:nvGrpSpPr>
        <p:cNvPr id="1" name="Shape 357"/>
        <p:cNvGrpSpPr/>
        <p:nvPr/>
      </p:nvGrpSpPr>
      <p:grpSpPr>
        <a:xfrm>
          <a:off x="0" y="0"/>
          <a:ext cx="0" cy="0"/>
          <a:chOff x="0" y="0"/>
          <a:chExt cx="0" cy="0"/>
        </a:xfrm>
      </p:grpSpPr>
      <p:pic>
        <p:nvPicPr>
          <p:cNvPr id="358" name="Google Shape;358;p34" descr="image.png"/>
          <p:cNvPicPr preferRelativeResize="0"/>
          <p:nvPr/>
        </p:nvPicPr>
        <p:blipFill rotWithShape="1">
          <a:blip r:embed="rId3">
            <a:alphaModFix/>
          </a:blip>
          <a:srcRect/>
          <a:stretch/>
        </p:blipFill>
        <p:spPr>
          <a:xfrm>
            <a:off x="476250" y="1257300"/>
            <a:ext cx="5429250" cy="5124450"/>
          </a:xfrm>
          <a:prstGeom prst="rect">
            <a:avLst/>
          </a:prstGeom>
          <a:noFill/>
          <a:ln>
            <a:noFill/>
          </a:ln>
        </p:spPr>
      </p:pic>
      <p:pic>
        <p:nvPicPr>
          <p:cNvPr id="359" name="Google Shape;359;p34" descr="image.png"/>
          <p:cNvPicPr preferRelativeResize="0"/>
          <p:nvPr/>
        </p:nvPicPr>
        <p:blipFill rotWithShape="1">
          <a:blip r:embed="rId4">
            <a:alphaModFix/>
          </a:blip>
          <a:srcRect/>
          <a:stretch/>
        </p:blipFill>
        <p:spPr>
          <a:xfrm>
            <a:off x="6286500" y="1257300"/>
            <a:ext cx="5429250" cy="5124450"/>
          </a:xfrm>
          <a:prstGeom prst="rect">
            <a:avLst/>
          </a:prstGeom>
          <a:noFill/>
          <a:ln>
            <a:noFill/>
          </a:ln>
        </p:spPr>
      </p:pic>
      <p:sp>
        <p:nvSpPr>
          <p:cNvPr id="360" name="Google Shape;360;p34"/>
          <p:cNvSpPr txBox="1"/>
          <p:nvPr/>
        </p:nvSpPr>
        <p:spPr>
          <a:xfrm>
            <a:off x="771525" y="1552575"/>
            <a:ext cx="5080635" cy="321915"/>
          </a:xfrm>
          <a:prstGeom prst="rect">
            <a:avLst/>
          </a:prstGeom>
          <a:noFill/>
          <a:ln>
            <a:noFill/>
          </a:ln>
        </p:spPr>
        <p:txBody>
          <a:bodyPr spcFirstLastPara="1" wrap="square" lIns="0" tIns="0" rIns="0" bIns="0" anchor="t" anchorCtr="0">
            <a:spAutoFit/>
          </a:bodyPr>
          <a:lstStyle/>
          <a:p>
            <a:pPr marL="0" marR="0" lvl="0" indent="0" algn="l" rtl="0">
              <a:lnSpc>
                <a:spcPct val="130000"/>
              </a:lnSpc>
              <a:spcBef>
                <a:spcPts val="0"/>
              </a:spcBef>
              <a:spcAft>
                <a:spcPts val="0"/>
              </a:spcAft>
              <a:buClr>
                <a:srgbClr val="000000"/>
              </a:buClr>
              <a:buSzPts val="1950"/>
              <a:buFont typeface="Arial"/>
              <a:buNone/>
            </a:pPr>
            <a:r>
              <a:rPr lang="en-US" sz="1950" b="1" i="0" u="none" strike="noStrike" cap="none">
                <a:solidFill>
                  <a:srgbClr val="F8FAFC"/>
                </a:solidFill>
                <a:latin typeface="Merriweather"/>
                <a:ea typeface="Merriweather"/>
                <a:cs typeface="Merriweather"/>
                <a:sym typeface="Merriweather"/>
              </a:rPr>
              <a:t>3B.3 Improve Radio Reception</a:t>
            </a:r>
            <a:endParaRPr sz="1400" b="0" i="0" u="none" strike="noStrike" cap="none">
              <a:solidFill>
                <a:srgbClr val="000000"/>
              </a:solidFill>
              <a:latin typeface="Arial"/>
              <a:ea typeface="Arial"/>
              <a:cs typeface="Arial"/>
              <a:sym typeface="Arial"/>
            </a:endParaRPr>
          </a:p>
        </p:txBody>
      </p:sp>
      <p:sp>
        <p:nvSpPr>
          <p:cNvPr id="361" name="Google Shape;361;p34"/>
          <p:cNvSpPr txBox="1"/>
          <p:nvPr/>
        </p:nvSpPr>
        <p:spPr>
          <a:xfrm>
            <a:off x="771525" y="1988790"/>
            <a:ext cx="4838700" cy="3739485"/>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1" i="0" u="none" strike="noStrike" cap="none" dirty="0">
                <a:solidFill>
                  <a:srgbClr val="CBD5E1"/>
                </a:solidFill>
                <a:latin typeface="DM Sans"/>
                <a:ea typeface="DM Sans"/>
                <a:cs typeface="DM Sans"/>
                <a:sym typeface="DM Sans"/>
              </a:rPr>
              <a:t>How’d we do?</a:t>
            </a:r>
            <a:r>
              <a:rPr lang="en-US" sz="1350" b="0" i="0" u="none" strike="noStrike" cap="none" dirty="0">
                <a:solidFill>
                  <a:srgbClr val="CBD5E1"/>
                </a:solidFill>
                <a:latin typeface="DM Sans"/>
                <a:ea typeface="DM Sans"/>
                <a:cs typeface="DM Sans"/>
                <a:sym typeface="DM Sans"/>
              </a:rPr>
              <a:t> We have secured email confirmation that TEP and AZ Land have agreed to allow us to place our repeater on the TEP tower. This is huge for us. Our current radios do not hit our or any tower as we work on I-10 west and as the dip to Benson occurs. This will eliminate we estimate 90% of our lack of being able to get out with a handheld.</a:t>
            </a:r>
            <a:endParaRPr dirty="0"/>
          </a:p>
          <a:p>
            <a:pPr marL="0" marR="0" lvl="0" indent="0" algn="l" rtl="0">
              <a:lnSpc>
                <a:spcPct val="150000"/>
              </a:lnSpc>
              <a:spcBef>
                <a:spcPts val="0"/>
              </a:spcBef>
              <a:spcAft>
                <a:spcPts val="0"/>
              </a:spcAft>
              <a:buClr>
                <a:srgbClr val="000000"/>
              </a:buClr>
              <a:buSzPts val="1350"/>
              <a:buFont typeface="Arial"/>
              <a:buNone/>
            </a:pPr>
            <a:r>
              <a:rPr lang="en-US" sz="1350" b="0" i="0" u="none" strike="noStrike" cap="none" dirty="0">
                <a:solidFill>
                  <a:srgbClr val="CBD5E1"/>
                </a:solidFill>
                <a:latin typeface="DM Sans"/>
                <a:ea typeface="DM Sans"/>
                <a:cs typeface="DM Sans"/>
                <a:sym typeface="DM Sans"/>
              </a:rPr>
              <a:t>I’ve also, been informed that Benson Dispatch is upgrading their equipment. Between both items we believe our current issues will be at least reduced.</a:t>
            </a:r>
          </a:p>
          <a:p>
            <a:pPr marL="0" marR="0" lvl="0" indent="0" algn="l" rtl="0">
              <a:lnSpc>
                <a:spcPct val="150000"/>
              </a:lnSpc>
              <a:spcBef>
                <a:spcPts val="0"/>
              </a:spcBef>
              <a:spcAft>
                <a:spcPts val="0"/>
              </a:spcAft>
              <a:buClr>
                <a:srgbClr val="000000"/>
              </a:buClr>
              <a:buSzPts val="1350"/>
              <a:buFont typeface="Arial"/>
              <a:buNone/>
            </a:pPr>
            <a:r>
              <a:rPr lang="en-US" sz="1350" dirty="0">
                <a:solidFill>
                  <a:srgbClr val="CBD5E1"/>
                </a:solidFill>
                <a:latin typeface="DM Sans"/>
                <a:sym typeface="DM Sans"/>
              </a:rPr>
              <a:t>As far as the issues regarding the “bouncing” of calls between Pima County and SEACOM, we are attempting to work on this for a solid solution. </a:t>
            </a:r>
            <a:endParaRPr sz="1400" b="0" i="0" u="none" strike="noStrike" cap="none" dirty="0">
              <a:solidFill>
                <a:srgbClr val="000000"/>
              </a:solidFill>
              <a:latin typeface="Arial"/>
              <a:ea typeface="Arial"/>
              <a:cs typeface="Arial"/>
              <a:sym typeface="Arial"/>
            </a:endParaRPr>
          </a:p>
        </p:txBody>
      </p:sp>
      <p:sp>
        <p:nvSpPr>
          <p:cNvPr id="362" name="Google Shape;362;p34"/>
          <p:cNvSpPr txBox="1"/>
          <p:nvPr/>
        </p:nvSpPr>
        <p:spPr>
          <a:xfrm>
            <a:off x="6581775" y="1552575"/>
            <a:ext cx="5080635" cy="643830"/>
          </a:xfrm>
          <a:prstGeom prst="rect">
            <a:avLst/>
          </a:prstGeom>
          <a:noFill/>
          <a:ln>
            <a:noFill/>
          </a:ln>
        </p:spPr>
        <p:txBody>
          <a:bodyPr spcFirstLastPara="1" wrap="square" lIns="0" tIns="0" rIns="0" bIns="0" anchor="t" anchorCtr="0">
            <a:spAutoFit/>
          </a:bodyPr>
          <a:lstStyle/>
          <a:p>
            <a:pPr marL="0" marR="0" lvl="0" indent="0" algn="l" rtl="0">
              <a:lnSpc>
                <a:spcPct val="130000"/>
              </a:lnSpc>
              <a:spcBef>
                <a:spcPts val="0"/>
              </a:spcBef>
              <a:spcAft>
                <a:spcPts val="0"/>
              </a:spcAft>
              <a:buClr>
                <a:srgbClr val="000000"/>
              </a:buClr>
              <a:buSzPts val="1950"/>
              <a:buFont typeface="Arial"/>
              <a:buNone/>
            </a:pPr>
            <a:r>
              <a:rPr lang="en-US" sz="1950" b="1" i="0" u="none" strike="noStrike" cap="none">
                <a:solidFill>
                  <a:srgbClr val="F8FAFC"/>
                </a:solidFill>
                <a:latin typeface="Merriweather"/>
                <a:ea typeface="Merriweather"/>
                <a:cs typeface="Merriweather"/>
                <a:sym typeface="Merriweather"/>
              </a:rPr>
              <a:t>3B.4 Call Processing Time Improvement</a:t>
            </a:r>
            <a:endParaRPr sz="1400" b="0" i="0" u="none" strike="noStrike" cap="none">
              <a:solidFill>
                <a:srgbClr val="000000"/>
              </a:solidFill>
              <a:latin typeface="Arial"/>
              <a:ea typeface="Arial"/>
              <a:cs typeface="Arial"/>
              <a:sym typeface="Arial"/>
            </a:endParaRPr>
          </a:p>
        </p:txBody>
      </p:sp>
      <p:sp>
        <p:nvSpPr>
          <p:cNvPr id="363" name="Google Shape;363;p34"/>
          <p:cNvSpPr txBox="1"/>
          <p:nvPr/>
        </p:nvSpPr>
        <p:spPr>
          <a:xfrm>
            <a:off x="6581775" y="2310705"/>
            <a:ext cx="4838700" cy="1881284"/>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1" i="0" u="none" strike="noStrike" cap="none" dirty="0">
                <a:solidFill>
                  <a:srgbClr val="CBD5E1"/>
                </a:solidFill>
                <a:latin typeface="DM Sans"/>
                <a:ea typeface="DM Sans"/>
                <a:cs typeface="DM Sans"/>
                <a:sym typeface="DM Sans"/>
              </a:rPr>
              <a:t>How’d we do?</a:t>
            </a:r>
            <a:r>
              <a:rPr lang="en-US" sz="1350" b="0" i="0" u="none" strike="noStrike" cap="none" dirty="0">
                <a:solidFill>
                  <a:srgbClr val="CBD5E1"/>
                </a:solidFill>
                <a:latin typeface="DM Sans"/>
                <a:ea typeface="DM Sans"/>
                <a:cs typeface="DM Sans"/>
                <a:sym typeface="DM Sans"/>
              </a:rPr>
              <a:t> We are dispatched by Benson PD. </a:t>
            </a:r>
            <a:r>
              <a:rPr lang="en-US" sz="1350" dirty="0">
                <a:solidFill>
                  <a:srgbClr val="CBD5E1"/>
                </a:solidFill>
                <a:latin typeface="DM Sans"/>
                <a:ea typeface="DM Sans"/>
                <a:cs typeface="DM Sans"/>
                <a:sym typeface="DM Sans"/>
              </a:rPr>
              <a:t> The majority </a:t>
            </a:r>
            <a:r>
              <a:rPr lang="en-US" sz="1350" b="0" i="0" u="none" strike="noStrike" cap="none" dirty="0">
                <a:solidFill>
                  <a:srgbClr val="CBD5E1"/>
                </a:solidFill>
                <a:latin typeface="DM Sans"/>
                <a:ea typeface="DM Sans"/>
                <a:cs typeface="DM Sans"/>
                <a:sym typeface="DM Sans"/>
              </a:rPr>
              <a:t>of the time they receive the call from </a:t>
            </a:r>
            <a:r>
              <a:rPr lang="en-US" sz="1350" dirty="0">
                <a:solidFill>
                  <a:srgbClr val="CBD5E1"/>
                </a:solidFill>
                <a:latin typeface="DM Sans"/>
                <a:ea typeface="DM Sans"/>
                <a:cs typeface="DM Sans"/>
                <a:sym typeface="DM Sans"/>
              </a:rPr>
              <a:t>SEACOM</a:t>
            </a:r>
            <a:r>
              <a:rPr lang="en-US" sz="1350" b="0" i="0" u="none" strike="noStrike" cap="none" dirty="0">
                <a:solidFill>
                  <a:srgbClr val="CBD5E1"/>
                </a:solidFill>
                <a:latin typeface="DM Sans"/>
                <a:ea typeface="DM Sans"/>
                <a:cs typeface="DM Sans"/>
                <a:sym typeface="DM Sans"/>
              </a:rPr>
              <a:t>. We need to iron out how we can reduce or eliminate errors. Also, NCE has stood up their own dispatch, so we have three systems doing the best they can.</a:t>
            </a:r>
            <a:endParaRPr dirty="0"/>
          </a:p>
          <a:p>
            <a:pPr marL="0" marR="0" lvl="0" indent="0" algn="l" rtl="0">
              <a:lnSpc>
                <a:spcPct val="15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364" name="Google Shape;364;p34"/>
          <p:cNvSpPr txBox="1"/>
          <p:nvPr/>
        </p:nvSpPr>
        <p:spPr>
          <a:xfrm>
            <a:off x="476250" y="476250"/>
            <a:ext cx="11715750" cy="495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150"/>
              <a:buFont typeface="Arial"/>
              <a:buNone/>
            </a:pPr>
            <a:r>
              <a:rPr lang="en-US" sz="3150" b="1" i="0" u="none" strike="noStrike" cap="none">
                <a:solidFill>
                  <a:srgbClr val="F8FAFC"/>
                </a:solidFill>
                <a:latin typeface="Merriweather"/>
                <a:ea typeface="Merriweather"/>
                <a:cs typeface="Merriweather"/>
                <a:sym typeface="Merriweather"/>
              </a:rPr>
              <a:t>3B: Radio Reception &amp; </a:t>
            </a:r>
            <a:r>
              <a:rPr lang="en-US" sz="3150" b="1" i="0" u="none" strike="noStrike" cap="none">
                <a:solidFill>
                  <a:srgbClr val="F59E0B"/>
                </a:solidFill>
                <a:latin typeface="Merriweather"/>
                <a:ea typeface="Merriweather"/>
                <a:cs typeface="Merriweather"/>
                <a:sym typeface="Merriweather"/>
              </a:rPr>
              <a:t>Call Processing</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Shape 368"/>
        <p:cNvGrpSpPr/>
        <p:nvPr/>
      </p:nvGrpSpPr>
      <p:grpSpPr>
        <a:xfrm>
          <a:off x="0" y="0"/>
          <a:ext cx="0" cy="0"/>
          <a:chOff x="0" y="0"/>
          <a:chExt cx="0" cy="0"/>
        </a:xfrm>
      </p:grpSpPr>
      <p:pic>
        <p:nvPicPr>
          <p:cNvPr id="369" name="Google Shape;369;p35" descr="image.png"/>
          <p:cNvPicPr preferRelativeResize="0"/>
          <p:nvPr/>
        </p:nvPicPr>
        <p:blipFill rotWithShape="1">
          <a:blip r:embed="rId3">
            <a:alphaModFix/>
          </a:blip>
          <a:srcRect/>
          <a:stretch/>
        </p:blipFill>
        <p:spPr>
          <a:xfrm>
            <a:off x="476250" y="1257300"/>
            <a:ext cx="5429250" cy="5124450"/>
          </a:xfrm>
          <a:prstGeom prst="rect">
            <a:avLst/>
          </a:prstGeom>
          <a:noFill/>
          <a:ln>
            <a:noFill/>
          </a:ln>
        </p:spPr>
      </p:pic>
      <p:pic>
        <p:nvPicPr>
          <p:cNvPr id="370" name="Google Shape;370;p35" descr="image.png"/>
          <p:cNvPicPr preferRelativeResize="0"/>
          <p:nvPr/>
        </p:nvPicPr>
        <p:blipFill rotWithShape="1">
          <a:blip r:embed="rId4">
            <a:alphaModFix/>
          </a:blip>
          <a:srcRect/>
          <a:stretch/>
        </p:blipFill>
        <p:spPr>
          <a:xfrm>
            <a:off x="6334125" y="1565894"/>
            <a:ext cx="5429250" cy="5124450"/>
          </a:xfrm>
          <a:prstGeom prst="rect">
            <a:avLst/>
          </a:prstGeom>
          <a:noFill/>
          <a:ln>
            <a:noFill/>
          </a:ln>
        </p:spPr>
      </p:pic>
      <p:sp>
        <p:nvSpPr>
          <p:cNvPr id="371" name="Google Shape;371;p35"/>
          <p:cNvSpPr txBox="1"/>
          <p:nvPr/>
        </p:nvSpPr>
        <p:spPr>
          <a:xfrm>
            <a:off x="771525" y="1552575"/>
            <a:ext cx="5080635" cy="321915"/>
          </a:xfrm>
          <a:prstGeom prst="rect">
            <a:avLst/>
          </a:prstGeom>
          <a:noFill/>
          <a:ln>
            <a:noFill/>
          </a:ln>
        </p:spPr>
        <p:txBody>
          <a:bodyPr spcFirstLastPara="1" wrap="square" lIns="0" tIns="0" rIns="0" bIns="0" anchor="t" anchorCtr="0">
            <a:spAutoFit/>
          </a:bodyPr>
          <a:lstStyle/>
          <a:p>
            <a:pPr marL="0" marR="0" lvl="0" indent="0" algn="l" rtl="0">
              <a:lnSpc>
                <a:spcPct val="130000"/>
              </a:lnSpc>
              <a:spcBef>
                <a:spcPts val="0"/>
              </a:spcBef>
              <a:spcAft>
                <a:spcPts val="0"/>
              </a:spcAft>
              <a:buClr>
                <a:srgbClr val="000000"/>
              </a:buClr>
              <a:buSzPts val="1950"/>
              <a:buFont typeface="Arial"/>
              <a:buNone/>
            </a:pPr>
            <a:r>
              <a:rPr lang="en-US" sz="1950" b="1" i="0" u="none" strike="noStrike" cap="none">
                <a:solidFill>
                  <a:srgbClr val="0F172A"/>
                </a:solidFill>
                <a:latin typeface="Merriweather"/>
                <a:ea typeface="Merriweather"/>
                <a:cs typeface="Merriweather"/>
                <a:sym typeface="Merriweather"/>
              </a:rPr>
              <a:t>3C Ensure Sufficient Apparatus</a:t>
            </a:r>
            <a:endParaRPr sz="1400" b="0" i="0" u="none" strike="noStrike" cap="none">
              <a:solidFill>
                <a:srgbClr val="000000"/>
              </a:solidFill>
              <a:latin typeface="Arial"/>
              <a:ea typeface="Arial"/>
              <a:cs typeface="Arial"/>
              <a:sym typeface="Arial"/>
            </a:endParaRPr>
          </a:p>
        </p:txBody>
      </p:sp>
      <p:sp>
        <p:nvSpPr>
          <p:cNvPr id="372" name="Google Shape;372;p35"/>
          <p:cNvSpPr txBox="1"/>
          <p:nvPr/>
        </p:nvSpPr>
        <p:spPr>
          <a:xfrm>
            <a:off x="771525" y="1988790"/>
            <a:ext cx="4838700" cy="4051109"/>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1" i="0" u="none" strike="noStrike" cap="none" dirty="0">
                <a:solidFill>
                  <a:srgbClr val="334155"/>
                </a:solidFill>
                <a:latin typeface="DM Sans"/>
                <a:ea typeface="DM Sans"/>
                <a:cs typeface="DM Sans"/>
                <a:sym typeface="DM Sans"/>
              </a:rPr>
              <a:t>How’d we do?</a:t>
            </a:r>
            <a:r>
              <a:rPr lang="en-US" sz="1350" b="0" i="0" u="none" strike="noStrike" cap="none" dirty="0">
                <a:solidFill>
                  <a:srgbClr val="334155"/>
                </a:solidFill>
                <a:latin typeface="DM Sans"/>
                <a:ea typeface="DM Sans"/>
                <a:cs typeface="DM Sans"/>
                <a:sym typeface="DM Sans"/>
              </a:rPr>
              <a:t> At the beginning of FY25, we had a tremendous lack of apparatus readiness. Lack of maintenance placed nearly every apparatus in a less than  reliable place. This led to an increase in costing to fix the issues on every truck. This will continue to be an issue due to age of apparatus and storing them outside in elements, however, we are much more in a place of maintenance than repair.</a:t>
            </a:r>
            <a:endParaRPr dirty="0"/>
          </a:p>
          <a:p>
            <a:pPr marL="0" marR="0" lvl="0" indent="0" algn="l" rtl="0">
              <a:lnSpc>
                <a:spcPct val="150000"/>
              </a:lnSpc>
              <a:spcBef>
                <a:spcPts val="0"/>
              </a:spcBef>
              <a:spcAft>
                <a:spcPts val="0"/>
              </a:spcAft>
              <a:buClr>
                <a:srgbClr val="000000"/>
              </a:buClr>
              <a:buSzPts val="1350"/>
              <a:buFont typeface="Arial"/>
              <a:buNone/>
            </a:pPr>
            <a:r>
              <a:rPr lang="en-US" sz="1350" b="0" i="0" u="none" strike="noStrike" cap="none" dirty="0">
                <a:solidFill>
                  <a:srgbClr val="334155"/>
                </a:solidFill>
                <a:latin typeface="DM Sans"/>
                <a:ea typeface="DM Sans"/>
                <a:cs typeface="DM Sans"/>
                <a:sym typeface="DM Sans"/>
              </a:rPr>
              <a:t>We have secured the two WL trucks and are awaiting decision to order the new PU trucks, and UTV.</a:t>
            </a:r>
            <a:endParaRPr dirty="0"/>
          </a:p>
          <a:p>
            <a:pPr marL="0" marR="0" lvl="0" indent="0" algn="l" rtl="0">
              <a:lnSpc>
                <a:spcPct val="150000"/>
              </a:lnSpc>
              <a:spcBef>
                <a:spcPts val="0"/>
              </a:spcBef>
              <a:spcAft>
                <a:spcPts val="0"/>
              </a:spcAft>
              <a:buClr>
                <a:srgbClr val="000000"/>
              </a:buClr>
              <a:buSzPts val="1350"/>
              <a:buFont typeface="Arial"/>
              <a:buNone/>
            </a:pPr>
            <a:r>
              <a:rPr lang="en-US" sz="1350" dirty="0">
                <a:solidFill>
                  <a:srgbClr val="334155"/>
                </a:solidFill>
                <a:latin typeface="DM Sans"/>
                <a:ea typeface="DM Sans"/>
                <a:cs typeface="DM Sans"/>
                <a:sym typeface="DM Sans"/>
              </a:rPr>
              <a:t>W</a:t>
            </a:r>
            <a:r>
              <a:rPr lang="en-US" sz="1350" b="0" i="0" u="none" strike="noStrike" cap="none" dirty="0">
                <a:solidFill>
                  <a:srgbClr val="334155"/>
                </a:solidFill>
                <a:latin typeface="DM Sans"/>
                <a:ea typeface="DM Sans"/>
                <a:cs typeface="DM Sans"/>
                <a:sym typeface="DM Sans"/>
              </a:rPr>
              <a:t>e cannot take delivery of a grant-purchased large apparatus such as an engine or tender until we have a new station with the mandatory conditions.</a:t>
            </a:r>
            <a:endParaRPr sz="1400" b="0" i="0" u="none" strike="noStrike" cap="none" dirty="0">
              <a:solidFill>
                <a:srgbClr val="000000"/>
              </a:solidFill>
              <a:latin typeface="Arial"/>
              <a:ea typeface="Arial"/>
              <a:cs typeface="Arial"/>
              <a:sym typeface="Arial"/>
            </a:endParaRPr>
          </a:p>
        </p:txBody>
      </p:sp>
      <p:sp>
        <p:nvSpPr>
          <p:cNvPr id="373" name="Google Shape;373;p35"/>
          <p:cNvSpPr txBox="1"/>
          <p:nvPr/>
        </p:nvSpPr>
        <p:spPr>
          <a:xfrm>
            <a:off x="6581775" y="1552575"/>
            <a:ext cx="5080635" cy="321915"/>
          </a:xfrm>
          <a:prstGeom prst="rect">
            <a:avLst/>
          </a:prstGeom>
          <a:noFill/>
          <a:ln>
            <a:noFill/>
          </a:ln>
        </p:spPr>
        <p:txBody>
          <a:bodyPr spcFirstLastPara="1" wrap="square" lIns="0" tIns="0" rIns="0" bIns="0" anchor="t" anchorCtr="0">
            <a:spAutoFit/>
          </a:bodyPr>
          <a:lstStyle/>
          <a:p>
            <a:pPr marL="0" marR="0" lvl="0" indent="0" algn="l" rtl="0">
              <a:lnSpc>
                <a:spcPct val="130000"/>
              </a:lnSpc>
              <a:spcBef>
                <a:spcPts val="0"/>
              </a:spcBef>
              <a:spcAft>
                <a:spcPts val="0"/>
              </a:spcAft>
              <a:buClr>
                <a:srgbClr val="000000"/>
              </a:buClr>
              <a:buSzPts val="1950"/>
              <a:buFont typeface="Arial"/>
              <a:buNone/>
            </a:pPr>
            <a:r>
              <a:rPr lang="en-US" sz="1950" b="1" i="0" u="none" strike="noStrike" cap="none">
                <a:solidFill>
                  <a:srgbClr val="0F172A"/>
                </a:solidFill>
                <a:latin typeface="Merriweather"/>
                <a:ea typeface="Merriweather"/>
                <a:cs typeface="Merriweather"/>
                <a:sym typeface="Merriweather"/>
              </a:rPr>
              <a:t>3C.1 Evaluate Current Apparatus</a:t>
            </a:r>
            <a:endParaRPr sz="1400" b="0" i="0" u="none" strike="noStrike" cap="none">
              <a:solidFill>
                <a:srgbClr val="000000"/>
              </a:solidFill>
              <a:latin typeface="Arial"/>
              <a:ea typeface="Arial"/>
              <a:cs typeface="Arial"/>
              <a:sym typeface="Arial"/>
            </a:endParaRPr>
          </a:p>
        </p:txBody>
      </p:sp>
      <p:sp>
        <p:nvSpPr>
          <p:cNvPr id="374" name="Google Shape;374;p35"/>
          <p:cNvSpPr txBox="1"/>
          <p:nvPr/>
        </p:nvSpPr>
        <p:spPr>
          <a:xfrm>
            <a:off x="6581775" y="1988790"/>
            <a:ext cx="4838700" cy="249299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1" i="0" u="none" strike="noStrike" cap="none" dirty="0">
                <a:solidFill>
                  <a:srgbClr val="334155"/>
                </a:solidFill>
                <a:latin typeface="DM Sans"/>
                <a:ea typeface="DM Sans"/>
                <a:cs typeface="DM Sans"/>
                <a:sym typeface="DM Sans"/>
              </a:rPr>
              <a:t>How’d we do?</a:t>
            </a:r>
            <a:r>
              <a:rPr lang="en-US" sz="1350" b="0" i="0" u="none" strike="noStrike" cap="none" dirty="0">
                <a:solidFill>
                  <a:srgbClr val="334155"/>
                </a:solidFill>
                <a:latin typeface="DM Sans"/>
                <a:ea typeface="DM Sans"/>
                <a:cs typeface="DM Sans"/>
                <a:sym typeface="DM Sans"/>
              </a:rPr>
              <a:t> Our apparatus are all “timed” out according to NFPA Standards. Our reserve engine is not allowed to be used because it is an open cab. Our two tenders are past date as well. Our primary rescue vehicle and command vehicles are way past their useful life. As explained, we’ve done some good, but much more will be needed to ensure better reliability and operational readiness as it pertains to apparatus.</a:t>
            </a:r>
            <a:endParaRPr sz="1400" b="0" i="0" u="none" strike="noStrike" cap="none" dirty="0">
              <a:solidFill>
                <a:srgbClr val="000000"/>
              </a:solidFill>
              <a:latin typeface="Arial"/>
              <a:ea typeface="Arial"/>
              <a:cs typeface="Arial"/>
              <a:sym typeface="Arial"/>
            </a:endParaRPr>
          </a:p>
        </p:txBody>
      </p:sp>
      <p:sp>
        <p:nvSpPr>
          <p:cNvPr id="375" name="Google Shape;375;p35"/>
          <p:cNvSpPr txBox="1"/>
          <p:nvPr/>
        </p:nvSpPr>
        <p:spPr>
          <a:xfrm>
            <a:off x="476250" y="476250"/>
            <a:ext cx="11715750" cy="495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150"/>
              <a:buFont typeface="Arial"/>
              <a:buNone/>
            </a:pPr>
            <a:r>
              <a:rPr lang="en-US" sz="3150" b="1" i="0" u="none" strike="noStrike" cap="none">
                <a:solidFill>
                  <a:srgbClr val="0F172A"/>
                </a:solidFill>
                <a:latin typeface="Merriweather"/>
                <a:ea typeface="Merriweather"/>
                <a:cs typeface="Merriweather"/>
                <a:sym typeface="Merriweather"/>
              </a:rPr>
              <a:t>3C: Apparatus &amp; </a:t>
            </a:r>
            <a:r>
              <a:rPr lang="en-US" sz="3150" b="1" i="0" u="none" strike="noStrike" cap="none">
                <a:solidFill>
                  <a:srgbClr val="B91C1C"/>
                </a:solidFill>
                <a:latin typeface="Merriweather"/>
                <a:ea typeface="Merriweather"/>
                <a:cs typeface="Merriweather"/>
                <a:sym typeface="Merriweather"/>
              </a:rPr>
              <a:t>Equipment Resources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F172A"/>
        </a:solidFill>
        <a:effectLst/>
      </p:bgPr>
    </p:bg>
    <p:spTree>
      <p:nvGrpSpPr>
        <p:cNvPr id="1" name="Shape 379"/>
        <p:cNvGrpSpPr/>
        <p:nvPr/>
      </p:nvGrpSpPr>
      <p:grpSpPr>
        <a:xfrm>
          <a:off x="0" y="0"/>
          <a:ext cx="0" cy="0"/>
          <a:chOff x="0" y="0"/>
          <a:chExt cx="0" cy="0"/>
        </a:xfrm>
      </p:grpSpPr>
      <p:pic>
        <p:nvPicPr>
          <p:cNvPr id="380" name="Google Shape;380;p36" descr="image.png"/>
          <p:cNvPicPr preferRelativeResize="0"/>
          <p:nvPr/>
        </p:nvPicPr>
        <p:blipFill rotWithShape="1">
          <a:blip r:embed="rId3">
            <a:alphaModFix/>
          </a:blip>
          <a:srcRect/>
          <a:stretch/>
        </p:blipFill>
        <p:spPr>
          <a:xfrm>
            <a:off x="476250" y="1257300"/>
            <a:ext cx="5429250" cy="5124450"/>
          </a:xfrm>
          <a:prstGeom prst="rect">
            <a:avLst/>
          </a:prstGeom>
          <a:noFill/>
          <a:ln>
            <a:noFill/>
          </a:ln>
        </p:spPr>
      </p:pic>
      <p:pic>
        <p:nvPicPr>
          <p:cNvPr id="381" name="Google Shape;381;p36" descr="image.png"/>
          <p:cNvPicPr preferRelativeResize="0"/>
          <p:nvPr/>
        </p:nvPicPr>
        <p:blipFill rotWithShape="1">
          <a:blip r:embed="rId4">
            <a:alphaModFix/>
          </a:blip>
          <a:srcRect/>
          <a:stretch/>
        </p:blipFill>
        <p:spPr>
          <a:xfrm>
            <a:off x="6286500" y="1257300"/>
            <a:ext cx="5429250" cy="5124450"/>
          </a:xfrm>
          <a:prstGeom prst="rect">
            <a:avLst/>
          </a:prstGeom>
          <a:noFill/>
          <a:ln>
            <a:noFill/>
          </a:ln>
        </p:spPr>
      </p:pic>
      <p:sp>
        <p:nvSpPr>
          <p:cNvPr id="382" name="Google Shape;382;p36"/>
          <p:cNvSpPr txBox="1"/>
          <p:nvPr/>
        </p:nvSpPr>
        <p:spPr>
          <a:xfrm>
            <a:off x="771525" y="1552575"/>
            <a:ext cx="5080635" cy="321915"/>
          </a:xfrm>
          <a:prstGeom prst="rect">
            <a:avLst/>
          </a:prstGeom>
          <a:noFill/>
          <a:ln>
            <a:noFill/>
          </a:ln>
        </p:spPr>
        <p:txBody>
          <a:bodyPr spcFirstLastPara="1" wrap="square" lIns="0" tIns="0" rIns="0" bIns="0" anchor="t" anchorCtr="0">
            <a:spAutoFit/>
          </a:bodyPr>
          <a:lstStyle/>
          <a:p>
            <a:pPr marL="0" marR="0" lvl="0" indent="0" algn="l" rtl="0">
              <a:lnSpc>
                <a:spcPct val="130000"/>
              </a:lnSpc>
              <a:spcBef>
                <a:spcPts val="0"/>
              </a:spcBef>
              <a:spcAft>
                <a:spcPts val="0"/>
              </a:spcAft>
              <a:buClr>
                <a:srgbClr val="000000"/>
              </a:buClr>
              <a:buSzPts val="1950"/>
              <a:buFont typeface="Arial"/>
              <a:buNone/>
            </a:pPr>
            <a:r>
              <a:rPr lang="en-US" sz="1950" b="1" i="0" u="none" strike="noStrike" cap="none">
                <a:solidFill>
                  <a:srgbClr val="F8FAFC"/>
                </a:solidFill>
                <a:latin typeface="Merriweather"/>
                <a:ea typeface="Merriweather"/>
                <a:cs typeface="Merriweather"/>
                <a:sym typeface="Merriweather"/>
              </a:rPr>
              <a:t>3C.2 Needed Replacement Apparatus</a:t>
            </a:r>
            <a:endParaRPr sz="1400" b="0" i="0" u="none" strike="noStrike" cap="none">
              <a:solidFill>
                <a:srgbClr val="000000"/>
              </a:solidFill>
              <a:latin typeface="Arial"/>
              <a:ea typeface="Arial"/>
              <a:cs typeface="Arial"/>
              <a:sym typeface="Arial"/>
            </a:endParaRPr>
          </a:p>
        </p:txBody>
      </p:sp>
      <p:sp>
        <p:nvSpPr>
          <p:cNvPr id="383" name="Google Shape;383;p36"/>
          <p:cNvSpPr txBox="1"/>
          <p:nvPr/>
        </p:nvSpPr>
        <p:spPr>
          <a:xfrm>
            <a:off x="771525" y="1988790"/>
            <a:ext cx="4838700" cy="1246495"/>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1" i="0" u="none" strike="noStrike" cap="none" dirty="0">
                <a:solidFill>
                  <a:srgbClr val="CBD5E1"/>
                </a:solidFill>
                <a:latin typeface="DM Sans"/>
                <a:ea typeface="DM Sans"/>
                <a:cs typeface="DM Sans"/>
                <a:sym typeface="DM Sans"/>
              </a:rPr>
              <a:t>How’d we do?</a:t>
            </a:r>
            <a:r>
              <a:rPr lang="en-US" sz="1350" b="0" i="0" u="none" strike="noStrike" cap="none" dirty="0">
                <a:solidFill>
                  <a:srgbClr val="CBD5E1"/>
                </a:solidFill>
                <a:latin typeface="DM Sans"/>
                <a:ea typeface="DM Sans"/>
                <a:cs typeface="DM Sans"/>
                <a:sym typeface="DM Sans"/>
              </a:rPr>
              <a:t> We have identified the need for a primary Type I/III combo... capable to get to our residents where the road conditions are poor at best and be better able to respond during flooding as it would have 4x4 capabilities.</a:t>
            </a:r>
            <a:endParaRPr sz="1400" b="0" i="0" u="none" strike="noStrike" cap="none" dirty="0">
              <a:solidFill>
                <a:srgbClr val="000000"/>
              </a:solidFill>
              <a:latin typeface="Arial"/>
              <a:ea typeface="Arial"/>
              <a:cs typeface="Arial"/>
              <a:sym typeface="Arial"/>
            </a:endParaRPr>
          </a:p>
        </p:txBody>
      </p:sp>
      <p:sp>
        <p:nvSpPr>
          <p:cNvPr id="384" name="Google Shape;384;p36"/>
          <p:cNvSpPr txBox="1"/>
          <p:nvPr/>
        </p:nvSpPr>
        <p:spPr>
          <a:xfrm>
            <a:off x="771525" y="3517552"/>
            <a:ext cx="4838700" cy="1558119"/>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0" i="0" u="none" strike="noStrike" cap="none" dirty="0">
                <a:solidFill>
                  <a:srgbClr val="CBD5E1"/>
                </a:solidFill>
                <a:latin typeface="DM Sans"/>
                <a:ea typeface="DM Sans"/>
                <a:cs typeface="DM Sans"/>
                <a:sym typeface="DM Sans"/>
              </a:rPr>
              <a:t>We have submitted our $650,000 HRSA grant for two primary rescue trucks. In addition, we will be receiving an UTV that will allow us to get “over the </a:t>
            </a:r>
            <a:r>
              <a:rPr lang="en-US" sz="1350" dirty="0">
                <a:solidFill>
                  <a:srgbClr val="CBD5E1"/>
                </a:solidFill>
                <a:latin typeface="DM Sans"/>
                <a:ea typeface="DM Sans"/>
                <a:cs typeface="DM Sans"/>
                <a:sym typeface="DM Sans"/>
              </a:rPr>
              <a:t>tracks” better and </a:t>
            </a:r>
            <a:r>
              <a:rPr lang="en-US" sz="1350" b="0" i="0" u="none" strike="noStrike" cap="none" dirty="0">
                <a:solidFill>
                  <a:srgbClr val="CBD5E1"/>
                </a:solidFill>
                <a:latin typeface="DM Sans"/>
                <a:ea typeface="DM Sans"/>
                <a:cs typeface="DM Sans"/>
                <a:sym typeface="DM Sans"/>
              </a:rPr>
              <a:t>back even deeper into the off-road responses.. This will assist with the “Golden Hour” of trauma or medical issues.</a:t>
            </a:r>
            <a:endParaRPr sz="1400" b="0" i="0" u="none" strike="noStrike" cap="none" dirty="0">
              <a:solidFill>
                <a:srgbClr val="000000"/>
              </a:solidFill>
              <a:latin typeface="Arial"/>
              <a:ea typeface="Arial"/>
              <a:cs typeface="Arial"/>
              <a:sym typeface="Arial"/>
            </a:endParaRPr>
          </a:p>
        </p:txBody>
      </p:sp>
      <p:sp>
        <p:nvSpPr>
          <p:cNvPr id="385" name="Google Shape;385;p36"/>
          <p:cNvSpPr txBox="1"/>
          <p:nvPr/>
        </p:nvSpPr>
        <p:spPr>
          <a:xfrm>
            <a:off x="6581775" y="1552575"/>
            <a:ext cx="5080635" cy="321915"/>
          </a:xfrm>
          <a:prstGeom prst="rect">
            <a:avLst/>
          </a:prstGeom>
          <a:noFill/>
          <a:ln>
            <a:noFill/>
          </a:ln>
        </p:spPr>
        <p:txBody>
          <a:bodyPr spcFirstLastPara="1" wrap="square" lIns="0" tIns="0" rIns="0" bIns="0" anchor="t" anchorCtr="0">
            <a:spAutoFit/>
          </a:bodyPr>
          <a:lstStyle/>
          <a:p>
            <a:pPr marL="0" marR="0" lvl="0" indent="0" algn="l" rtl="0">
              <a:lnSpc>
                <a:spcPct val="130000"/>
              </a:lnSpc>
              <a:spcBef>
                <a:spcPts val="0"/>
              </a:spcBef>
              <a:spcAft>
                <a:spcPts val="0"/>
              </a:spcAft>
              <a:buClr>
                <a:srgbClr val="000000"/>
              </a:buClr>
              <a:buSzPts val="1950"/>
              <a:buFont typeface="Arial"/>
              <a:buNone/>
            </a:pPr>
            <a:r>
              <a:rPr lang="en-US" sz="1950" b="1" i="0" u="none" strike="noStrike" cap="none">
                <a:solidFill>
                  <a:srgbClr val="F8FAFC"/>
                </a:solidFill>
                <a:latin typeface="Merriweather"/>
                <a:ea typeface="Merriweather"/>
                <a:cs typeface="Merriweather"/>
                <a:sym typeface="Merriweather"/>
              </a:rPr>
              <a:t>3C.3 Enhance Maintenance Program</a:t>
            </a:r>
            <a:endParaRPr sz="1400" b="0" i="0" u="none" strike="noStrike" cap="none">
              <a:solidFill>
                <a:srgbClr val="000000"/>
              </a:solidFill>
              <a:latin typeface="Arial"/>
              <a:ea typeface="Arial"/>
              <a:cs typeface="Arial"/>
              <a:sym typeface="Arial"/>
            </a:endParaRPr>
          </a:p>
        </p:txBody>
      </p:sp>
      <p:sp>
        <p:nvSpPr>
          <p:cNvPr id="386" name="Google Shape;386;p36"/>
          <p:cNvSpPr txBox="1"/>
          <p:nvPr/>
        </p:nvSpPr>
        <p:spPr>
          <a:xfrm>
            <a:off x="6581775" y="1988790"/>
            <a:ext cx="4838700" cy="2804614"/>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1" i="0" u="none" strike="noStrike" cap="none" dirty="0">
                <a:solidFill>
                  <a:srgbClr val="CBD5E1"/>
                </a:solidFill>
                <a:latin typeface="DM Sans"/>
                <a:ea typeface="DM Sans"/>
                <a:cs typeface="DM Sans"/>
                <a:sym typeface="DM Sans"/>
              </a:rPr>
              <a:t>How’d we do?</a:t>
            </a:r>
            <a:r>
              <a:rPr lang="en-US" sz="1350" b="0" i="0" u="none" strike="noStrike" cap="none" dirty="0">
                <a:solidFill>
                  <a:srgbClr val="CBD5E1"/>
                </a:solidFill>
                <a:latin typeface="DM Sans"/>
                <a:ea typeface="DM Sans"/>
                <a:cs typeface="DM Sans"/>
                <a:sym typeface="DM Sans"/>
              </a:rPr>
              <a:t> Every piece of equipment that has been or will be donated or purchased since 8/2024 meets or exceeds national standards. We have kept up on the maintaining of our apparatus so small problems don’t turn large. </a:t>
            </a:r>
            <a:r>
              <a:rPr lang="en-US" sz="1350" dirty="0">
                <a:solidFill>
                  <a:srgbClr val="CBD5E1"/>
                </a:solidFill>
                <a:latin typeface="DM Sans"/>
                <a:ea typeface="DM Sans"/>
                <a:cs typeface="DM Sans"/>
                <a:sym typeface="DM Sans"/>
              </a:rPr>
              <a:t>Our crews, during daily truck checks, have found small issues that although expensive at times, would save from catastrophic incident.</a:t>
            </a:r>
          </a:p>
          <a:p>
            <a:pPr marL="0" marR="0" lvl="0" indent="0" algn="l" rtl="0">
              <a:lnSpc>
                <a:spcPct val="150000"/>
              </a:lnSpc>
              <a:spcBef>
                <a:spcPts val="0"/>
              </a:spcBef>
              <a:spcAft>
                <a:spcPts val="0"/>
              </a:spcAft>
              <a:buClr>
                <a:srgbClr val="000000"/>
              </a:buClr>
              <a:buSzPts val="1350"/>
              <a:buFont typeface="Arial"/>
              <a:buNone/>
            </a:pPr>
            <a:r>
              <a:rPr lang="en-US" sz="1350" b="0" i="0" u="none" strike="noStrike" cap="none" dirty="0">
                <a:solidFill>
                  <a:srgbClr val="CBD5E1"/>
                </a:solidFill>
                <a:latin typeface="DM Sans"/>
                <a:sym typeface="DM Sans"/>
              </a:rPr>
              <a:t>I am always looking at used fire appar</a:t>
            </a:r>
            <a:r>
              <a:rPr lang="en-US" sz="1350" dirty="0">
                <a:solidFill>
                  <a:srgbClr val="CBD5E1"/>
                </a:solidFill>
                <a:latin typeface="DM Sans"/>
                <a:sym typeface="DM Sans"/>
              </a:rPr>
              <a:t>atus,, however, we cannot write a grant for used trucks.</a:t>
            </a:r>
            <a:endParaRPr sz="1400" b="0" i="0" u="none" strike="noStrike" cap="none" dirty="0">
              <a:solidFill>
                <a:srgbClr val="000000"/>
              </a:solidFill>
              <a:latin typeface="Arial"/>
              <a:ea typeface="Arial"/>
              <a:cs typeface="Arial"/>
              <a:sym typeface="Arial"/>
            </a:endParaRPr>
          </a:p>
        </p:txBody>
      </p:sp>
      <p:sp>
        <p:nvSpPr>
          <p:cNvPr id="387" name="Google Shape;387;p36"/>
          <p:cNvSpPr txBox="1"/>
          <p:nvPr/>
        </p:nvSpPr>
        <p:spPr>
          <a:xfrm>
            <a:off x="476250" y="476250"/>
            <a:ext cx="11715750" cy="495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150"/>
              <a:buFont typeface="Arial"/>
              <a:buNone/>
            </a:pPr>
            <a:r>
              <a:rPr lang="en-US" sz="3150" b="1" i="0" u="none" strike="noStrike" cap="none">
                <a:solidFill>
                  <a:srgbClr val="F8FAFC"/>
                </a:solidFill>
                <a:latin typeface="Merriweather"/>
                <a:ea typeface="Merriweather"/>
                <a:cs typeface="Merriweather"/>
                <a:sym typeface="Merriweather"/>
              </a:rPr>
              <a:t>3C: Replacements &amp; </a:t>
            </a:r>
            <a:r>
              <a:rPr lang="en-US" sz="3150" b="1" i="0" u="none" strike="noStrike" cap="none">
                <a:solidFill>
                  <a:srgbClr val="F59E0B"/>
                </a:solidFill>
                <a:latin typeface="Merriweather"/>
                <a:ea typeface="Merriweather"/>
                <a:cs typeface="Merriweather"/>
                <a:sym typeface="Merriweather"/>
              </a:rPr>
              <a:t>Maintenance</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Shape 391"/>
        <p:cNvGrpSpPr/>
        <p:nvPr/>
      </p:nvGrpSpPr>
      <p:grpSpPr>
        <a:xfrm>
          <a:off x="0" y="0"/>
          <a:ext cx="0" cy="0"/>
          <a:chOff x="0" y="0"/>
          <a:chExt cx="0" cy="0"/>
        </a:xfrm>
      </p:grpSpPr>
      <p:pic>
        <p:nvPicPr>
          <p:cNvPr id="392" name="Google Shape;392;p37" title="Snapchat-1461335100.jpg"/>
          <p:cNvPicPr preferRelativeResize="0"/>
          <p:nvPr/>
        </p:nvPicPr>
        <p:blipFill rotWithShape="1">
          <a:blip r:embed="rId3">
            <a:alphaModFix/>
          </a:blip>
          <a:srcRect l="14378" r="14371"/>
          <a:stretch/>
        </p:blipFill>
        <p:spPr>
          <a:xfrm>
            <a:off x="6286500" y="1676400"/>
            <a:ext cx="5429248" cy="4286249"/>
          </a:xfrm>
          <a:prstGeom prst="rect">
            <a:avLst/>
          </a:prstGeom>
          <a:noFill/>
          <a:ln>
            <a:noFill/>
          </a:ln>
        </p:spPr>
      </p:pic>
      <p:sp>
        <p:nvSpPr>
          <p:cNvPr id="393" name="Google Shape;393;p37"/>
          <p:cNvSpPr txBox="1"/>
          <p:nvPr/>
        </p:nvSpPr>
        <p:spPr>
          <a:xfrm>
            <a:off x="476250" y="1676400"/>
            <a:ext cx="5429250" cy="5143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1" i="0" u="none" strike="noStrike" cap="none">
                <a:solidFill>
                  <a:srgbClr val="334155"/>
                </a:solidFill>
                <a:latin typeface="DM Sans"/>
                <a:ea typeface="DM Sans"/>
                <a:cs typeface="DM Sans"/>
                <a:sym typeface="DM Sans"/>
              </a:rPr>
              <a:t>Ensure Mescal-J6 facilities are sufficient, functional and compliant.</a:t>
            </a:r>
            <a:endParaRPr sz="1400" b="0" i="0" u="none" strike="noStrike" cap="none">
              <a:solidFill>
                <a:srgbClr val="000000"/>
              </a:solidFill>
              <a:latin typeface="Arial"/>
              <a:ea typeface="Arial"/>
              <a:cs typeface="Arial"/>
              <a:sym typeface="Arial"/>
            </a:endParaRPr>
          </a:p>
        </p:txBody>
      </p:sp>
      <p:sp>
        <p:nvSpPr>
          <p:cNvPr id="394" name="Google Shape;394;p37"/>
          <p:cNvSpPr txBox="1"/>
          <p:nvPr/>
        </p:nvSpPr>
        <p:spPr>
          <a:xfrm>
            <a:off x="476250" y="2305050"/>
            <a:ext cx="5429250" cy="1285875"/>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0" i="0" u="none" strike="noStrike" cap="none">
                <a:solidFill>
                  <a:srgbClr val="334155"/>
                </a:solidFill>
                <a:latin typeface="DM Sans"/>
                <a:ea typeface="DM Sans"/>
                <a:cs typeface="DM Sans"/>
                <a:sym typeface="DM Sans"/>
              </a:rPr>
              <a:t>Our current facilities will never come into compliance with code, NFPA standards, or OSHA law. They are simply too old and unrepairable. The only way we come into compliance is to build a new fire station. We MUST secure land and be shovel ready to accept funding.</a:t>
            </a:r>
            <a:endParaRPr sz="1400" b="0" i="0" u="none" strike="noStrike" cap="none">
              <a:solidFill>
                <a:srgbClr val="000000"/>
              </a:solidFill>
              <a:latin typeface="Arial"/>
              <a:ea typeface="Arial"/>
              <a:cs typeface="Arial"/>
              <a:sym typeface="Arial"/>
            </a:endParaRPr>
          </a:p>
        </p:txBody>
      </p:sp>
      <p:sp>
        <p:nvSpPr>
          <p:cNvPr id="395" name="Google Shape;395;p37"/>
          <p:cNvSpPr txBox="1"/>
          <p:nvPr/>
        </p:nvSpPr>
        <p:spPr>
          <a:xfrm>
            <a:off x="495300" y="3988254"/>
            <a:ext cx="5429250" cy="1246495"/>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1" i="0" u="none" strike="noStrike" cap="none" dirty="0">
                <a:solidFill>
                  <a:srgbClr val="334155"/>
                </a:solidFill>
                <a:latin typeface="DM Sans"/>
                <a:ea typeface="DM Sans"/>
                <a:cs typeface="DM Sans"/>
                <a:sym typeface="DM Sans"/>
              </a:rPr>
              <a:t>Formal Assessment (Shive-</a:t>
            </a:r>
            <a:r>
              <a:rPr lang="en-US" sz="1350" b="1" i="0" u="none" strike="noStrike" cap="none" dirty="0" err="1">
                <a:solidFill>
                  <a:srgbClr val="334155"/>
                </a:solidFill>
                <a:latin typeface="DM Sans"/>
                <a:ea typeface="DM Sans"/>
                <a:cs typeface="DM Sans"/>
                <a:sym typeface="DM Sans"/>
              </a:rPr>
              <a:t>Hatterly</a:t>
            </a:r>
            <a:r>
              <a:rPr lang="en-US" sz="1350" b="1" i="0" u="none" strike="noStrike" cap="none" dirty="0">
                <a:solidFill>
                  <a:srgbClr val="334155"/>
                </a:solidFill>
                <a:latin typeface="DM Sans"/>
                <a:ea typeface="DM Sans"/>
                <a:cs typeface="DM Sans"/>
                <a:sym typeface="DM Sans"/>
              </a:rPr>
              <a:t> and Perlman):</a:t>
            </a:r>
            <a:r>
              <a:rPr lang="en-US" sz="1350" b="0" i="0" u="none" strike="noStrike" cap="none" dirty="0">
                <a:solidFill>
                  <a:srgbClr val="334155"/>
                </a:solidFill>
                <a:latin typeface="DM Sans"/>
                <a:ea typeface="DM Sans"/>
                <a:cs typeface="DM Sans"/>
                <a:sym typeface="DM Sans"/>
              </a:rPr>
              <a:t> These two separate firms, who design and build fire stations, did independent assessments and came to the same conclusion: we cannot build a station on any piece of property that the District owns.</a:t>
            </a:r>
            <a:endParaRPr sz="1400" b="0" i="0" u="none" strike="noStrike" cap="none" dirty="0">
              <a:solidFill>
                <a:srgbClr val="000000"/>
              </a:solidFill>
              <a:latin typeface="Arial"/>
              <a:ea typeface="Arial"/>
              <a:cs typeface="Arial"/>
              <a:sym typeface="Arial"/>
            </a:endParaRPr>
          </a:p>
        </p:txBody>
      </p:sp>
      <p:sp>
        <p:nvSpPr>
          <p:cNvPr id="396" name="Google Shape;396;p37"/>
          <p:cNvSpPr txBox="1"/>
          <p:nvPr/>
        </p:nvSpPr>
        <p:spPr>
          <a:xfrm>
            <a:off x="495300" y="5294539"/>
            <a:ext cx="5429250" cy="934871"/>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0" i="0" u="none" strike="noStrike" cap="none">
                <a:solidFill>
                  <a:srgbClr val="334155"/>
                </a:solidFill>
                <a:latin typeface="DM Sans"/>
                <a:ea typeface="DM Sans"/>
                <a:cs typeface="DM Sans"/>
                <a:sym typeface="DM Sans"/>
              </a:rPr>
              <a:t>We are NOT talking a Taj Mahal, we are speaking to a modest, yet functional and safe station that will serve the community well into the future..</a:t>
            </a:r>
            <a:endParaRPr sz="1400" b="0" i="0" u="none" strike="noStrike" cap="none">
              <a:solidFill>
                <a:srgbClr val="000000"/>
              </a:solidFill>
              <a:latin typeface="Arial"/>
              <a:ea typeface="Arial"/>
              <a:cs typeface="Arial"/>
              <a:sym typeface="Arial"/>
            </a:endParaRPr>
          </a:p>
        </p:txBody>
      </p:sp>
      <p:sp>
        <p:nvSpPr>
          <p:cNvPr id="397" name="Google Shape;397;p37"/>
          <p:cNvSpPr txBox="1"/>
          <p:nvPr/>
        </p:nvSpPr>
        <p:spPr>
          <a:xfrm>
            <a:off x="476250" y="476250"/>
            <a:ext cx="11715750" cy="495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150"/>
              <a:buFont typeface="Arial"/>
              <a:buNone/>
            </a:pPr>
            <a:r>
              <a:rPr lang="en-US" sz="3150" b="1" i="0" u="none" strike="noStrike" cap="none">
                <a:solidFill>
                  <a:srgbClr val="0F172A"/>
                </a:solidFill>
                <a:latin typeface="Merriweather"/>
                <a:ea typeface="Merriweather"/>
                <a:cs typeface="Merriweather"/>
                <a:sym typeface="Merriweather"/>
              </a:rPr>
              <a:t>3D: Facilities </a:t>
            </a:r>
            <a:r>
              <a:rPr lang="en-US" sz="3150" b="1" i="0" u="none" strike="noStrike" cap="none">
                <a:solidFill>
                  <a:srgbClr val="B91C1C"/>
                </a:solidFill>
                <a:latin typeface="Merriweather"/>
                <a:ea typeface="Merriweather"/>
                <a:cs typeface="Merriweather"/>
                <a:sym typeface="Merriweather"/>
              </a:rPr>
              <a:t>Assessment</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F172A"/>
        </a:solidFill>
        <a:effectLst/>
      </p:bgPr>
    </p:bg>
    <p:spTree>
      <p:nvGrpSpPr>
        <p:cNvPr id="1" name="Shape 401"/>
        <p:cNvGrpSpPr/>
        <p:nvPr/>
      </p:nvGrpSpPr>
      <p:grpSpPr>
        <a:xfrm>
          <a:off x="0" y="0"/>
          <a:ext cx="0" cy="0"/>
          <a:chOff x="0" y="0"/>
          <a:chExt cx="0" cy="0"/>
        </a:xfrm>
      </p:grpSpPr>
      <p:sp>
        <p:nvSpPr>
          <p:cNvPr id="402" name="Google Shape;402;p38"/>
          <p:cNvSpPr/>
          <p:nvPr/>
        </p:nvSpPr>
        <p:spPr>
          <a:xfrm>
            <a:off x="5619750" y="2728912"/>
            <a:ext cx="952500" cy="47625"/>
          </a:xfrm>
          <a:prstGeom prst="rect">
            <a:avLst/>
          </a:prstGeom>
          <a:solidFill>
            <a:srgbClr val="F59E0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03" name="Google Shape;403;p38"/>
          <p:cNvSpPr txBox="1"/>
          <p:nvPr/>
        </p:nvSpPr>
        <p:spPr>
          <a:xfrm>
            <a:off x="476250" y="3062287"/>
            <a:ext cx="11715750" cy="495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150"/>
              <a:buFont typeface="Arial"/>
              <a:buNone/>
            </a:pPr>
            <a:r>
              <a:rPr lang="en-US" sz="3150" b="1" i="0" u="none" strike="noStrike" cap="none">
                <a:solidFill>
                  <a:srgbClr val="F8FAFC"/>
                </a:solidFill>
                <a:latin typeface="Merriweather"/>
                <a:ea typeface="Merriweather"/>
                <a:cs typeface="Merriweather"/>
                <a:sym typeface="Merriweather"/>
              </a:rPr>
              <a:t>Strategic Focus Areas #4 &amp; #5</a:t>
            </a:r>
            <a:endParaRPr sz="1400" b="0" i="0" u="none" strike="noStrike" cap="none">
              <a:solidFill>
                <a:srgbClr val="000000"/>
              </a:solidFill>
              <a:latin typeface="Arial"/>
              <a:ea typeface="Arial"/>
              <a:cs typeface="Arial"/>
              <a:sym typeface="Arial"/>
            </a:endParaRPr>
          </a:p>
        </p:txBody>
      </p:sp>
      <p:sp>
        <p:nvSpPr>
          <p:cNvPr id="404" name="Google Shape;404;p38"/>
          <p:cNvSpPr txBox="1"/>
          <p:nvPr/>
        </p:nvSpPr>
        <p:spPr>
          <a:xfrm>
            <a:off x="476250" y="3843337"/>
            <a:ext cx="11239500" cy="457200"/>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Clr>
                <a:srgbClr val="000000"/>
              </a:buClr>
              <a:buSzPts val="2400"/>
              <a:buFont typeface="Arial"/>
              <a:buNone/>
            </a:pPr>
            <a:r>
              <a:rPr lang="en-US" sz="2400" b="0" i="0" u="none" strike="noStrike" cap="none">
                <a:solidFill>
                  <a:srgbClr val="F8FAFC"/>
                </a:solidFill>
                <a:latin typeface="DM Sans"/>
                <a:ea typeface="DM Sans"/>
                <a:cs typeface="DM Sans"/>
                <a:sym typeface="DM Sans"/>
              </a:rPr>
              <a:t>Communication &amp; Risk Reduction</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Shape 408"/>
        <p:cNvGrpSpPr/>
        <p:nvPr/>
      </p:nvGrpSpPr>
      <p:grpSpPr>
        <a:xfrm>
          <a:off x="0" y="0"/>
          <a:ext cx="0" cy="0"/>
          <a:chOff x="0" y="0"/>
          <a:chExt cx="0" cy="0"/>
        </a:xfrm>
      </p:grpSpPr>
      <p:pic>
        <p:nvPicPr>
          <p:cNvPr id="409" name="Google Shape;409;p39" descr="image.png"/>
          <p:cNvPicPr preferRelativeResize="0"/>
          <p:nvPr/>
        </p:nvPicPr>
        <p:blipFill rotWithShape="1">
          <a:blip r:embed="rId3">
            <a:alphaModFix/>
          </a:blip>
          <a:srcRect/>
          <a:stretch/>
        </p:blipFill>
        <p:spPr>
          <a:xfrm>
            <a:off x="476250" y="1257300"/>
            <a:ext cx="5429250" cy="5124450"/>
          </a:xfrm>
          <a:prstGeom prst="rect">
            <a:avLst/>
          </a:prstGeom>
          <a:noFill/>
          <a:ln>
            <a:noFill/>
          </a:ln>
        </p:spPr>
      </p:pic>
      <p:pic>
        <p:nvPicPr>
          <p:cNvPr id="410" name="Google Shape;410;p39" descr="image.png"/>
          <p:cNvPicPr preferRelativeResize="0"/>
          <p:nvPr/>
        </p:nvPicPr>
        <p:blipFill rotWithShape="1">
          <a:blip r:embed="rId4">
            <a:alphaModFix/>
          </a:blip>
          <a:srcRect/>
          <a:stretch/>
        </p:blipFill>
        <p:spPr>
          <a:xfrm>
            <a:off x="6286500" y="1257300"/>
            <a:ext cx="5429250" cy="5124450"/>
          </a:xfrm>
          <a:prstGeom prst="rect">
            <a:avLst/>
          </a:prstGeom>
          <a:noFill/>
          <a:ln>
            <a:noFill/>
          </a:ln>
        </p:spPr>
      </p:pic>
      <p:sp>
        <p:nvSpPr>
          <p:cNvPr id="411" name="Google Shape;411;p39"/>
          <p:cNvSpPr txBox="1"/>
          <p:nvPr/>
        </p:nvSpPr>
        <p:spPr>
          <a:xfrm>
            <a:off x="771525" y="1552575"/>
            <a:ext cx="5080635" cy="643830"/>
          </a:xfrm>
          <a:prstGeom prst="rect">
            <a:avLst/>
          </a:prstGeom>
          <a:noFill/>
          <a:ln>
            <a:noFill/>
          </a:ln>
        </p:spPr>
        <p:txBody>
          <a:bodyPr spcFirstLastPara="1" wrap="square" lIns="0" tIns="0" rIns="0" bIns="0" anchor="t" anchorCtr="0">
            <a:spAutoFit/>
          </a:bodyPr>
          <a:lstStyle/>
          <a:p>
            <a:pPr marL="0" marR="0" lvl="0" indent="0" algn="l" rtl="0">
              <a:lnSpc>
                <a:spcPct val="130000"/>
              </a:lnSpc>
              <a:spcBef>
                <a:spcPts val="0"/>
              </a:spcBef>
              <a:spcAft>
                <a:spcPts val="0"/>
              </a:spcAft>
              <a:buClr>
                <a:srgbClr val="000000"/>
              </a:buClr>
              <a:buSzPts val="1950"/>
              <a:buFont typeface="Arial"/>
              <a:buNone/>
            </a:pPr>
            <a:r>
              <a:rPr lang="en-US" sz="1950" b="1" i="0" u="none" strike="noStrike" cap="none">
                <a:solidFill>
                  <a:srgbClr val="0F172A"/>
                </a:solidFill>
                <a:latin typeface="Merriweather"/>
                <a:ea typeface="Merriweather"/>
                <a:cs typeface="Merriweather"/>
                <a:sym typeface="Merriweather"/>
              </a:rPr>
              <a:t>4.A Improve Internal Stakeholder Comm</a:t>
            </a:r>
            <a:endParaRPr sz="1400" b="0" i="0" u="none" strike="noStrike" cap="none">
              <a:solidFill>
                <a:srgbClr val="000000"/>
              </a:solidFill>
              <a:latin typeface="Arial"/>
              <a:ea typeface="Arial"/>
              <a:cs typeface="Arial"/>
              <a:sym typeface="Arial"/>
            </a:endParaRPr>
          </a:p>
        </p:txBody>
      </p:sp>
      <p:sp>
        <p:nvSpPr>
          <p:cNvPr id="412" name="Google Shape;412;p39"/>
          <p:cNvSpPr txBox="1"/>
          <p:nvPr/>
        </p:nvSpPr>
        <p:spPr>
          <a:xfrm>
            <a:off x="771525" y="2310705"/>
            <a:ext cx="4838700" cy="2804614"/>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1" i="0" u="none" strike="noStrike" cap="none" dirty="0">
                <a:solidFill>
                  <a:srgbClr val="334155"/>
                </a:solidFill>
                <a:latin typeface="DM Sans"/>
                <a:ea typeface="DM Sans"/>
                <a:cs typeface="DM Sans"/>
                <a:sym typeface="DM Sans"/>
              </a:rPr>
              <a:t>How’d we do?</a:t>
            </a:r>
            <a:r>
              <a:rPr lang="en-US" sz="1350" b="0" i="0" u="none" strike="noStrike" cap="none" dirty="0">
                <a:solidFill>
                  <a:srgbClr val="334155"/>
                </a:solidFill>
                <a:latin typeface="DM Sans"/>
                <a:ea typeface="DM Sans"/>
                <a:cs typeface="DM Sans"/>
                <a:sym typeface="DM Sans"/>
              </a:rPr>
              <a:t> We feel that between my station visits, asking our personnel what they think about things, and then finding the gems that we have with innate talents has worked tremendously. Between shift change, email, website, Fire Chat, and FB we do have multiple ways for employees to engage both </a:t>
            </a:r>
            <a:r>
              <a:rPr lang="en-US" sz="1350" b="0" i="0" u="none" strike="noStrike" cap="none" dirty="0" err="1">
                <a:solidFill>
                  <a:srgbClr val="334155"/>
                </a:solidFill>
                <a:latin typeface="DM Sans"/>
                <a:ea typeface="DM Sans"/>
                <a:cs typeface="DM Sans"/>
                <a:sym typeface="DM Sans"/>
              </a:rPr>
              <a:t>Lts</a:t>
            </a:r>
            <a:r>
              <a:rPr lang="en-US" sz="1350" b="0" i="0" u="none" strike="noStrike" cap="none" dirty="0">
                <a:solidFill>
                  <a:srgbClr val="334155"/>
                </a:solidFill>
                <a:latin typeface="DM Sans"/>
                <a:ea typeface="DM Sans"/>
                <a:cs typeface="DM Sans"/>
                <a:sym typeface="DM Sans"/>
              </a:rPr>
              <a:t>, </a:t>
            </a:r>
            <a:r>
              <a:rPr lang="en-US" sz="1350" b="0" i="0" u="none" strike="noStrike" cap="none" dirty="0" err="1">
                <a:solidFill>
                  <a:srgbClr val="334155"/>
                </a:solidFill>
                <a:latin typeface="DM Sans"/>
                <a:ea typeface="DM Sans"/>
                <a:cs typeface="DM Sans"/>
                <a:sym typeface="DM Sans"/>
              </a:rPr>
              <a:t>Capt</a:t>
            </a:r>
            <a:r>
              <a:rPr lang="en-US" sz="1350" b="0" i="0" u="none" strike="noStrike" cap="none" dirty="0">
                <a:solidFill>
                  <a:srgbClr val="334155"/>
                </a:solidFill>
                <a:latin typeface="DM Sans"/>
                <a:ea typeface="DM Sans"/>
                <a:cs typeface="DM Sans"/>
                <a:sym typeface="DM Sans"/>
              </a:rPr>
              <a:t> and myself. </a:t>
            </a:r>
            <a:r>
              <a:rPr lang="en-US" sz="1350" dirty="0">
                <a:solidFill>
                  <a:srgbClr val="334155"/>
                </a:solidFill>
                <a:latin typeface="DM Sans"/>
                <a:ea typeface="DM Sans"/>
                <a:cs typeface="DM Sans"/>
                <a:sym typeface="DM Sans"/>
              </a:rPr>
              <a:t>I feel that our employees can be frank as they bring up issues or questions. W</a:t>
            </a:r>
            <a:r>
              <a:rPr lang="en-US" sz="1350" b="0" i="0" u="none" strike="noStrike" cap="none" dirty="0">
                <a:solidFill>
                  <a:srgbClr val="334155"/>
                </a:solidFill>
                <a:latin typeface="DM Sans"/>
                <a:ea typeface="DM Sans"/>
                <a:cs typeface="DM Sans"/>
                <a:sym typeface="DM Sans"/>
              </a:rPr>
              <a:t>e wil</a:t>
            </a:r>
            <a:r>
              <a:rPr lang="en-US" sz="1350" dirty="0">
                <a:solidFill>
                  <a:srgbClr val="334155"/>
                </a:solidFill>
                <a:latin typeface="DM Sans"/>
                <a:ea typeface="DM Sans"/>
                <a:cs typeface="DM Sans"/>
                <a:sym typeface="DM Sans"/>
              </a:rPr>
              <a:t>l always</a:t>
            </a:r>
            <a:r>
              <a:rPr lang="en-US" sz="1350" b="0" i="0" u="none" strike="noStrike" cap="none" dirty="0">
                <a:solidFill>
                  <a:srgbClr val="334155"/>
                </a:solidFill>
                <a:latin typeface="DM Sans"/>
                <a:ea typeface="DM Sans"/>
                <a:cs typeface="DM Sans"/>
                <a:sym typeface="DM Sans"/>
              </a:rPr>
              <a:t> continue to try and improve based on employee feedback.</a:t>
            </a:r>
            <a:endParaRPr sz="1400" b="0" i="0" u="none" strike="noStrike" cap="none" dirty="0">
              <a:solidFill>
                <a:srgbClr val="000000"/>
              </a:solidFill>
              <a:latin typeface="Arial"/>
              <a:ea typeface="Arial"/>
              <a:cs typeface="Arial"/>
              <a:sym typeface="Arial"/>
            </a:endParaRPr>
          </a:p>
        </p:txBody>
      </p:sp>
      <p:sp>
        <p:nvSpPr>
          <p:cNvPr id="413" name="Google Shape;413;p39"/>
          <p:cNvSpPr txBox="1"/>
          <p:nvPr/>
        </p:nvSpPr>
        <p:spPr>
          <a:xfrm>
            <a:off x="6581775" y="1552575"/>
            <a:ext cx="5080635" cy="321915"/>
          </a:xfrm>
          <a:prstGeom prst="rect">
            <a:avLst/>
          </a:prstGeom>
          <a:noFill/>
          <a:ln>
            <a:noFill/>
          </a:ln>
        </p:spPr>
        <p:txBody>
          <a:bodyPr spcFirstLastPara="1" wrap="square" lIns="0" tIns="0" rIns="0" bIns="0" anchor="t" anchorCtr="0">
            <a:spAutoFit/>
          </a:bodyPr>
          <a:lstStyle/>
          <a:p>
            <a:pPr marL="0" marR="0" lvl="0" indent="0" algn="l" rtl="0">
              <a:lnSpc>
                <a:spcPct val="130000"/>
              </a:lnSpc>
              <a:spcBef>
                <a:spcPts val="0"/>
              </a:spcBef>
              <a:spcAft>
                <a:spcPts val="0"/>
              </a:spcAft>
              <a:buClr>
                <a:srgbClr val="000000"/>
              </a:buClr>
              <a:buSzPts val="1950"/>
              <a:buFont typeface="Arial"/>
              <a:buNone/>
            </a:pPr>
            <a:r>
              <a:rPr lang="en-US" sz="1950" b="1" i="0" u="none" strike="noStrike" cap="none">
                <a:solidFill>
                  <a:srgbClr val="0F172A"/>
                </a:solidFill>
                <a:latin typeface="Merriweather"/>
                <a:ea typeface="Merriweather"/>
                <a:cs typeface="Merriweather"/>
                <a:sym typeface="Merriweather"/>
              </a:rPr>
              <a:t>4.B Consistent Community Messages</a:t>
            </a:r>
            <a:endParaRPr sz="1400" b="0" i="0" u="none" strike="noStrike" cap="none">
              <a:solidFill>
                <a:srgbClr val="000000"/>
              </a:solidFill>
              <a:latin typeface="Arial"/>
              <a:ea typeface="Arial"/>
              <a:cs typeface="Arial"/>
              <a:sym typeface="Arial"/>
            </a:endParaRPr>
          </a:p>
        </p:txBody>
      </p:sp>
      <p:sp>
        <p:nvSpPr>
          <p:cNvPr id="414" name="Google Shape;414;p39"/>
          <p:cNvSpPr txBox="1"/>
          <p:nvPr/>
        </p:nvSpPr>
        <p:spPr>
          <a:xfrm>
            <a:off x="6581775" y="1988790"/>
            <a:ext cx="4838700" cy="1246495"/>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1" i="0" u="none" strike="noStrike" cap="none">
                <a:solidFill>
                  <a:srgbClr val="334155"/>
                </a:solidFill>
                <a:latin typeface="DM Sans"/>
                <a:ea typeface="DM Sans"/>
                <a:cs typeface="DM Sans"/>
                <a:sym typeface="DM Sans"/>
              </a:rPr>
              <a:t>How’d we do?</a:t>
            </a:r>
            <a:r>
              <a:rPr lang="en-US" sz="1350" b="0" i="0" u="none" strike="noStrike" cap="none">
                <a:solidFill>
                  <a:srgbClr val="334155"/>
                </a:solidFill>
                <a:latin typeface="DM Sans"/>
                <a:ea typeface="DM Sans"/>
                <a:cs typeface="DM Sans"/>
                <a:sym typeface="DM Sans"/>
              </a:rPr>
              <a:t> Probably the number one way our community receives information is through our FaceBook site. We are continuing to utilize NextDoor to advise of any potential risks to the community. Our website is always looking to improve.</a:t>
            </a:r>
            <a:endParaRPr sz="1400" b="0" i="0" u="none" strike="noStrike" cap="none">
              <a:solidFill>
                <a:srgbClr val="000000"/>
              </a:solidFill>
              <a:latin typeface="Arial"/>
              <a:ea typeface="Arial"/>
              <a:cs typeface="Arial"/>
              <a:sym typeface="Arial"/>
            </a:endParaRPr>
          </a:p>
        </p:txBody>
      </p:sp>
      <p:sp>
        <p:nvSpPr>
          <p:cNvPr id="415" name="Google Shape;415;p39"/>
          <p:cNvSpPr txBox="1"/>
          <p:nvPr/>
        </p:nvSpPr>
        <p:spPr>
          <a:xfrm>
            <a:off x="6581775" y="3401388"/>
            <a:ext cx="4838700" cy="3116238"/>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0" i="0" u="none" strike="noStrike" cap="none">
                <a:solidFill>
                  <a:srgbClr val="334155"/>
                </a:solidFill>
                <a:latin typeface="DM Sans"/>
                <a:ea typeface="DM Sans"/>
                <a:cs typeface="DM Sans"/>
                <a:sym typeface="DM Sans"/>
              </a:rPr>
              <a:t>I would like to create an External Communications Committee with members of both the District, service area, Bd and FF on it to make recommendations as to how to improve them. We must also ensure compliance with ADA website guidelines which will need immediate attention as ADA Laws are changing.</a:t>
            </a:r>
            <a:endParaRPr/>
          </a:p>
          <a:p>
            <a:pPr marL="0" marR="0" lvl="0" indent="0" algn="l" rtl="0">
              <a:lnSpc>
                <a:spcPct val="150000"/>
              </a:lnSpc>
              <a:spcBef>
                <a:spcPts val="0"/>
              </a:spcBef>
              <a:spcAft>
                <a:spcPts val="0"/>
              </a:spcAft>
              <a:buClr>
                <a:srgbClr val="000000"/>
              </a:buClr>
              <a:buSzPts val="1350"/>
              <a:buFont typeface="Arial"/>
              <a:buNone/>
            </a:pPr>
            <a:endParaRPr sz="1350" b="0" i="0" u="none" strike="noStrike" cap="none">
              <a:solidFill>
                <a:srgbClr val="334155"/>
              </a:solidFill>
              <a:latin typeface="DM Sans"/>
              <a:ea typeface="DM Sans"/>
              <a:cs typeface="DM Sans"/>
              <a:sym typeface="DM Sans"/>
            </a:endParaRPr>
          </a:p>
          <a:p>
            <a:pPr marL="0" marR="0" lvl="0" indent="0" algn="l" rtl="0">
              <a:lnSpc>
                <a:spcPct val="150000"/>
              </a:lnSpc>
              <a:spcBef>
                <a:spcPts val="0"/>
              </a:spcBef>
              <a:spcAft>
                <a:spcPts val="0"/>
              </a:spcAft>
              <a:buClr>
                <a:srgbClr val="000000"/>
              </a:buClr>
              <a:buSzPts val="1350"/>
              <a:buFont typeface="Arial"/>
              <a:buNone/>
            </a:pPr>
            <a:r>
              <a:rPr lang="en-US" sz="1350" b="0" i="0" u="none" strike="noStrike" cap="none">
                <a:solidFill>
                  <a:srgbClr val="334155"/>
                </a:solidFill>
                <a:latin typeface="DM Sans"/>
                <a:ea typeface="DM Sans"/>
                <a:cs typeface="DM Sans"/>
                <a:sym typeface="DM Sans"/>
              </a:rPr>
              <a:t>Better community communication is always an important subject. We hope to use what we’ve learned to improve in this area. If you have ideas, please call me and share.</a:t>
            </a:r>
            <a:endParaRPr sz="1400" b="0" i="0" u="none" strike="noStrike" cap="none">
              <a:solidFill>
                <a:srgbClr val="000000"/>
              </a:solidFill>
              <a:latin typeface="Arial"/>
              <a:ea typeface="Arial"/>
              <a:cs typeface="Arial"/>
              <a:sym typeface="Arial"/>
            </a:endParaRPr>
          </a:p>
        </p:txBody>
      </p:sp>
      <p:sp>
        <p:nvSpPr>
          <p:cNvPr id="416" name="Google Shape;416;p39"/>
          <p:cNvSpPr txBox="1"/>
          <p:nvPr/>
        </p:nvSpPr>
        <p:spPr>
          <a:xfrm>
            <a:off x="476250" y="476250"/>
            <a:ext cx="11715750" cy="495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150"/>
              <a:buFont typeface="Arial"/>
              <a:buNone/>
            </a:pPr>
            <a:r>
              <a:rPr lang="en-US" sz="3150" b="1" i="0" u="none" strike="noStrike" cap="none">
                <a:solidFill>
                  <a:srgbClr val="0F172A"/>
                </a:solidFill>
                <a:latin typeface="Merriweather"/>
                <a:ea typeface="Merriweather"/>
                <a:cs typeface="Merriweather"/>
                <a:sym typeface="Merriweather"/>
              </a:rPr>
              <a:t>4A &amp; 4B: Internal &amp; </a:t>
            </a:r>
            <a:r>
              <a:rPr lang="en-US" sz="3150" b="1" i="0" u="none" strike="noStrike" cap="none">
                <a:solidFill>
                  <a:srgbClr val="B91C1C"/>
                </a:solidFill>
                <a:latin typeface="Merriweather"/>
                <a:ea typeface="Merriweather"/>
                <a:cs typeface="Merriweather"/>
                <a:sym typeface="Merriweather"/>
              </a:rPr>
              <a:t>External Communication</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F172A"/>
        </a:solidFill>
        <a:effectLst/>
      </p:bgPr>
    </p:bg>
    <p:spTree>
      <p:nvGrpSpPr>
        <p:cNvPr id="1" name="Shape 420"/>
        <p:cNvGrpSpPr/>
        <p:nvPr/>
      </p:nvGrpSpPr>
      <p:grpSpPr>
        <a:xfrm>
          <a:off x="0" y="0"/>
          <a:ext cx="0" cy="0"/>
          <a:chOff x="0" y="0"/>
          <a:chExt cx="0" cy="0"/>
        </a:xfrm>
      </p:grpSpPr>
      <p:pic>
        <p:nvPicPr>
          <p:cNvPr id="421" name="Google Shape;421;p40" descr="image.png"/>
          <p:cNvPicPr preferRelativeResize="0"/>
          <p:nvPr/>
        </p:nvPicPr>
        <p:blipFill rotWithShape="1">
          <a:blip r:embed="rId3">
            <a:alphaModFix/>
          </a:blip>
          <a:srcRect/>
          <a:stretch/>
        </p:blipFill>
        <p:spPr>
          <a:xfrm>
            <a:off x="476250" y="1257300"/>
            <a:ext cx="5429250" cy="5124450"/>
          </a:xfrm>
          <a:prstGeom prst="rect">
            <a:avLst/>
          </a:prstGeom>
          <a:noFill/>
          <a:ln>
            <a:noFill/>
          </a:ln>
        </p:spPr>
      </p:pic>
      <p:pic>
        <p:nvPicPr>
          <p:cNvPr id="422" name="Google Shape;422;p40" descr="image.png"/>
          <p:cNvPicPr preferRelativeResize="0"/>
          <p:nvPr/>
        </p:nvPicPr>
        <p:blipFill rotWithShape="1">
          <a:blip r:embed="rId4">
            <a:alphaModFix/>
          </a:blip>
          <a:srcRect/>
          <a:stretch/>
        </p:blipFill>
        <p:spPr>
          <a:xfrm>
            <a:off x="6286500" y="1257300"/>
            <a:ext cx="5429250" cy="5124450"/>
          </a:xfrm>
          <a:prstGeom prst="rect">
            <a:avLst/>
          </a:prstGeom>
          <a:noFill/>
          <a:ln>
            <a:noFill/>
          </a:ln>
        </p:spPr>
      </p:pic>
      <p:sp>
        <p:nvSpPr>
          <p:cNvPr id="423" name="Google Shape;423;p40"/>
          <p:cNvSpPr txBox="1"/>
          <p:nvPr/>
        </p:nvSpPr>
        <p:spPr>
          <a:xfrm>
            <a:off x="771525" y="1552575"/>
            <a:ext cx="5080635" cy="321915"/>
          </a:xfrm>
          <a:prstGeom prst="rect">
            <a:avLst/>
          </a:prstGeom>
          <a:noFill/>
          <a:ln>
            <a:noFill/>
          </a:ln>
        </p:spPr>
        <p:txBody>
          <a:bodyPr spcFirstLastPara="1" wrap="square" lIns="0" tIns="0" rIns="0" bIns="0" anchor="t" anchorCtr="0">
            <a:spAutoFit/>
          </a:bodyPr>
          <a:lstStyle/>
          <a:p>
            <a:pPr marL="0" marR="0" lvl="0" indent="0" algn="l" rtl="0">
              <a:lnSpc>
                <a:spcPct val="130000"/>
              </a:lnSpc>
              <a:spcBef>
                <a:spcPts val="0"/>
              </a:spcBef>
              <a:spcAft>
                <a:spcPts val="0"/>
              </a:spcAft>
              <a:buClr>
                <a:srgbClr val="000000"/>
              </a:buClr>
              <a:buSzPts val="1950"/>
              <a:buFont typeface="Arial"/>
              <a:buNone/>
            </a:pPr>
            <a:r>
              <a:rPr lang="en-US" sz="1950" b="1" i="0" u="none" strike="noStrike" cap="none">
                <a:solidFill>
                  <a:srgbClr val="F8FAFC"/>
                </a:solidFill>
                <a:latin typeface="Merriweather"/>
                <a:ea typeface="Merriweather"/>
                <a:cs typeface="Merriweather"/>
                <a:sym typeface="Merriweather"/>
              </a:rPr>
              <a:t>Develop and Implement a CRR Plan</a:t>
            </a:r>
            <a:endParaRPr sz="1400" b="0" i="0" u="none" strike="noStrike" cap="none">
              <a:solidFill>
                <a:srgbClr val="000000"/>
              </a:solidFill>
              <a:latin typeface="Arial"/>
              <a:ea typeface="Arial"/>
              <a:cs typeface="Arial"/>
              <a:sym typeface="Arial"/>
            </a:endParaRPr>
          </a:p>
        </p:txBody>
      </p:sp>
      <p:sp>
        <p:nvSpPr>
          <p:cNvPr id="424" name="Google Shape;424;p40"/>
          <p:cNvSpPr txBox="1"/>
          <p:nvPr/>
        </p:nvSpPr>
        <p:spPr>
          <a:xfrm>
            <a:off x="771525" y="1988790"/>
            <a:ext cx="4838700" cy="771525"/>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1" i="0" u="none" strike="noStrike" cap="none">
                <a:solidFill>
                  <a:srgbClr val="CBD5E1"/>
                </a:solidFill>
                <a:latin typeface="DM Sans"/>
                <a:ea typeface="DM Sans"/>
                <a:cs typeface="DM Sans"/>
                <a:sym typeface="DM Sans"/>
              </a:rPr>
              <a:t>How’d we do?</a:t>
            </a:r>
            <a:r>
              <a:rPr lang="en-US" sz="1350" b="0" i="0" u="none" strike="noStrike" cap="none">
                <a:solidFill>
                  <a:srgbClr val="CBD5E1"/>
                </a:solidFill>
                <a:latin typeface="DM Sans"/>
                <a:ea typeface="DM Sans"/>
                <a:cs typeface="DM Sans"/>
                <a:sym typeface="DM Sans"/>
              </a:rPr>
              <a:t> We have written for a Fire Prevention and Safety Grant to conduct a Community Risk Assessment (CRA).</a:t>
            </a:r>
            <a:endParaRPr sz="1400" b="0" i="0" u="none" strike="noStrike" cap="none">
              <a:solidFill>
                <a:srgbClr val="000000"/>
              </a:solidFill>
              <a:latin typeface="Arial"/>
              <a:ea typeface="Arial"/>
              <a:cs typeface="Arial"/>
              <a:sym typeface="Arial"/>
            </a:endParaRPr>
          </a:p>
        </p:txBody>
      </p:sp>
      <p:sp>
        <p:nvSpPr>
          <p:cNvPr id="425" name="Google Shape;425;p40"/>
          <p:cNvSpPr txBox="1"/>
          <p:nvPr/>
        </p:nvSpPr>
        <p:spPr>
          <a:xfrm>
            <a:off x="771525" y="2874615"/>
            <a:ext cx="4838700" cy="1869743"/>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0" i="0" u="none" strike="noStrike" cap="none" dirty="0">
                <a:solidFill>
                  <a:srgbClr val="CBD5E1"/>
                </a:solidFill>
                <a:latin typeface="DM Sans"/>
                <a:ea typeface="DM Sans"/>
                <a:cs typeface="DM Sans"/>
                <a:sym typeface="DM Sans"/>
              </a:rPr>
              <a:t>Once that is completed, we will have a third-party evaluation and can then create a CRR Plan with which to write grants toward accomplishing it. We all know the obvious issues, but having real data to base it on would be very advantageous.</a:t>
            </a:r>
          </a:p>
          <a:p>
            <a:pPr marL="0" marR="0" lvl="0" indent="0" algn="l" rtl="0">
              <a:lnSpc>
                <a:spcPct val="150000"/>
              </a:lnSpc>
              <a:spcBef>
                <a:spcPts val="0"/>
              </a:spcBef>
              <a:spcAft>
                <a:spcPts val="0"/>
              </a:spcAft>
              <a:buClr>
                <a:srgbClr val="000000"/>
              </a:buClr>
              <a:buSzPts val="1350"/>
              <a:buFont typeface="Arial"/>
              <a:buNone/>
            </a:pPr>
            <a:r>
              <a:rPr lang="en-US" sz="1350" dirty="0">
                <a:solidFill>
                  <a:srgbClr val="CBD5E1"/>
                </a:solidFill>
                <a:latin typeface="DM Sans"/>
                <a:sym typeface="DM Sans"/>
              </a:rPr>
              <a:t>In the interim, we are working hard to get information out that </a:t>
            </a:r>
            <a:r>
              <a:rPr lang="en-US" sz="1350">
                <a:solidFill>
                  <a:srgbClr val="CBD5E1"/>
                </a:solidFill>
                <a:latin typeface="DM Sans"/>
                <a:sym typeface="DM Sans"/>
              </a:rPr>
              <a:t>is time-sensitive.</a:t>
            </a:r>
            <a:endParaRPr sz="1400" b="0" i="0" u="none" strike="noStrike" cap="none">
              <a:solidFill>
                <a:srgbClr val="000000"/>
              </a:solidFill>
              <a:latin typeface="Arial"/>
              <a:ea typeface="Arial"/>
              <a:cs typeface="Arial"/>
              <a:sym typeface="Arial"/>
            </a:endParaRPr>
          </a:p>
        </p:txBody>
      </p:sp>
      <p:sp>
        <p:nvSpPr>
          <p:cNvPr id="426" name="Google Shape;426;p40"/>
          <p:cNvSpPr txBox="1"/>
          <p:nvPr/>
        </p:nvSpPr>
        <p:spPr>
          <a:xfrm>
            <a:off x="6581775" y="1552575"/>
            <a:ext cx="5080635" cy="643830"/>
          </a:xfrm>
          <a:prstGeom prst="rect">
            <a:avLst/>
          </a:prstGeom>
          <a:noFill/>
          <a:ln>
            <a:noFill/>
          </a:ln>
        </p:spPr>
        <p:txBody>
          <a:bodyPr spcFirstLastPara="1" wrap="square" lIns="0" tIns="0" rIns="0" bIns="0" anchor="t" anchorCtr="0">
            <a:spAutoFit/>
          </a:bodyPr>
          <a:lstStyle/>
          <a:p>
            <a:pPr marL="0" marR="0" lvl="0" indent="0" algn="l" rtl="0">
              <a:lnSpc>
                <a:spcPct val="130000"/>
              </a:lnSpc>
              <a:spcBef>
                <a:spcPts val="0"/>
              </a:spcBef>
              <a:spcAft>
                <a:spcPts val="0"/>
              </a:spcAft>
              <a:buClr>
                <a:srgbClr val="000000"/>
              </a:buClr>
              <a:buSzPts val="1950"/>
              <a:buFont typeface="Arial"/>
              <a:buNone/>
            </a:pPr>
            <a:r>
              <a:rPr lang="en-US" sz="1950" b="1" i="0" u="none" strike="noStrike" cap="none">
                <a:solidFill>
                  <a:srgbClr val="F8FAFC"/>
                </a:solidFill>
                <a:latin typeface="Merriweather"/>
                <a:ea typeface="Merriweather"/>
                <a:cs typeface="Merriweather"/>
                <a:sym typeface="Merriweather"/>
              </a:rPr>
              <a:t>5A.1—5.A.6 Explore Adopting District Fire Code</a:t>
            </a:r>
            <a:endParaRPr sz="1400" b="0" i="0" u="none" strike="noStrike" cap="none">
              <a:solidFill>
                <a:srgbClr val="000000"/>
              </a:solidFill>
              <a:latin typeface="Arial"/>
              <a:ea typeface="Arial"/>
              <a:cs typeface="Arial"/>
              <a:sym typeface="Arial"/>
            </a:endParaRPr>
          </a:p>
        </p:txBody>
      </p:sp>
      <p:sp>
        <p:nvSpPr>
          <p:cNvPr id="427" name="Google Shape;427;p40"/>
          <p:cNvSpPr txBox="1"/>
          <p:nvPr/>
        </p:nvSpPr>
        <p:spPr>
          <a:xfrm>
            <a:off x="6581775" y="2310705"/>
            <a:ext cx="4838700" cy="10287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1" i="0" u="none" strike="noStrike" cap="none">
                <a:solidFill>
                  <a:srgbClr val="CBD5E1"/>
                </a:solidFill>
                <a:latin typeface="DM Sans"/>
                <a:ea typeface="DM Sans"/>
                <a:cs typeface="DM Sans"/>
                <a:sym typeface="DM Sans"/>
              </a:rPr>
              <a:t>How’d we do?</a:t>
            </a:r>
            <a:r>
              <a:rPr lang="en-US" sz="1350" b="0" i="0" u="none" strike="noStrike" cap="none">
                <a:solidFill>
                  <a:srgbClr val="CBD5E1"/>
                </a:solidFill>
                <a:latin typeface="DM Sans"/>
                <a:ea typeface="DM Sans"/>
                <a:cs typeface="DM Sans"/>
                <a:sym typeface="DM Sans"/>
              </a:rPr>
              <a:t> There has been no action on this item. This would result in businesses being annually evaluated, documented and then followed up with to ensure compliance.</a:t>
            </a:r>
            <a:endParaRPr sz="1400" b="0" i="0" u="none" strike="noStrike" cap="none">
              <a:solidFill>
                <a:srgbClr val="000000"/>
              </a:solidFill>
              <a:latin typeface="Arial"/>
              <a:ea typeface="Arial"/>
              <a:cs typeface="Arial"/>
              <a:sym typeface="Arial"/>
            </a:endParaRPr>
          </a:p>
        </p:txBody>
      </p:sp>
      <p:sp>
        <p:nvSpPr>
          <p:cNvPr id="428" name="Google Shape;428;p40"/>
          <p:cNvSpPr txBox="1"/>
          <p:nvPr/>
        </p:nvSpPr>
        <p:spPr>
          <a:xfrm>
            <a:off x="6581775" y="3797754"/>
            <a:ext cx="4838700" cy="1558119"/>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0" i="0" u="none" strike="noStrike" cap="none">
                <a:solidFill>
                  <a:srgbClr val="CBD5E1"/>
                </a:solidFill>
                <a:latin typeface="DM Sans"/>
                <a:ea typeface="DM Sans"/>
                <a:cs typeface="DM Sans"/>
                <a:sym typeface="DM Sans"/>
              </a:rPr>
              <a:t>We currently have no one certified and we do not have an adoption of fire code; instead, we function under the state fire marshal’s office. This would take an additional person to conduct. This is a good topic for discussion on shared services with other fire districts/depts.</a:t>
            </a:r>
            <a:endParaRPr sz="1400" b="0" i="0" u="none" strike="noStrike" cap="none">
              <a:solidFill>
                <a:srgbClr val="000000"/>
              </a:solidFill>
              <a:latin typeface="Arial"/>
              <a:ea typeface="Arial"/>
              <a:cs typeface="Arial"/>
              <a:sym typeface="Arial"/>
            </a:endParaRPr>
          </a:p>
        </p:txBody>
      </p:sp>
      <p:sp>
        <p:nvSpPr>
          <p:cNvPr id="429" name="Google Shape;429;p40"/>
          <p:cNvSpPr txBox="1"/>
          <p:nvPr/>
        </p:nvSpPr>
        <p:spPr>
          <a:xfrm>
            <a:off x="476250" y="476250"/>
            <a:ext cx="11715750" cy="495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150"/>
              <a:buFont typeface="Arial"/>
              <a:buNone/>
            </a:pPr>
            <a:r>
              <a:rPr lang="en-US" sz="3150" b="1" i="0" u="none" strike="noStrike" cap="none">
                <a:solidFill>
                  <a:srgbClr val="F8FAFC"/>
                </a:solidFill>
                <a:latin typeface="Merriweather"/>
                <a:ea typeface="Merriweather"/>
                <a:cs typeface="Merriweather"/>
                <a:sym typeface="Merriweather"/>
              </a:rPr>
              <a:t>Goal 5: Community </a:t>
            </a:r>
            <a:r>
              <a:rPr lang="en-US" sz="3150" b="1" i="0" u="none" strike="noStrike" cap="none">
                <a:solidFill>
                  <a:srgbClr val="F59E0B"/>
                </a:solidFill>
                <a:latin typeface="Merriweather"/>
                <a:ea typeface="Merriweather"/>
                <a:cs typeface="Merriweather"/>
                <a:sym typeface="Merriweather"/>
              </a:rPr>
              <a:t>Risk Reduction</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Shape 433"/>
        <p:cNvGrpSpPr/>
        <p:nvPr/>
      </p:nvGrpSpPr>
      <p:grpSpPr>
        <a:xfrm>
          <a:off x="0" y="0"/>
          <a:ext cx="0" cy="0"/>
          <a:chOff x="0" y="0"/>
          <a:chExt cx="0" cy="0"/>
        </a:xfrm>
      </p:grpSpPr>
      <p:sp>
        <p:nvSpPr>
          <p:cNvPr id="434" name="Google Shape;434;p41"/>
          <p:cNvSpPr/>
          <p:nvPr/>
        </p:nvSpPr>
        <p:spPr>
          <a:xfrm>
            <a:off x="5619750" y="2728912"/>
            <a:ext cx="952500" cy="47625"/>
          </a:xfrm>
          <a:prstGeom prst="rect">
            <a:avLst/>
          </a:prstGeom>
          <a:solidFill>
            <a:srgbClr val="B91C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35" name="Google Shape;435;p41"/>
          <p:cNvSpPr txBox="1"/>
          <p:nvPr/>
        </p:nvSpPr>
        <p:spPr>
          <a:xfrm>
            <a:off x="476250" y="3062287"/>
            <a:ext cx="11715750" cy="495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150"/>
              <a:buFont typeface="Arial"/>
              <a:buNone/>
            </a:pPr>
            <a:r>
              <a:rPr lang="en-US" sz="3150" b="1" i="0" u="none" strike="noStrike" cap="none">
                <a:solidFill>
                  <a:srgbClr val="0F172A"/>
                </a:solidFill>
                <a:latin typeface="Merriweather"/>
                <a:ea typeface="Merriweather"/>
                <a:cs typeface="Merriweather"/>
                <a:sym typeface="Merriweather"/>
              </a:rPr>
              <a:t>Strategic Focus Area #6</a:t>
            </a:r>
            <a:endParaRPr sz="1400" b="0" i="0" u="none" strike="noStrike" cap="none">
              <a:solidFill>
                <a:srgbClr val="000000"/>
              </a:solidFill>
              <a:latin typeface="Arial"/>
              <a:ea typeface="Arial"/>
              <a:cs typeface="Arial"/>
              <a:sym typeface="Arial"/>
            </a:endParaRPr>
          </a:p>
        </p:txBody>
      </p:sp>
      <p:sp>
        <p:nvSpPr>
          <p:cNvPr id="436" name="Google Shape;436;p41"/>
          <p:cNvSpPr txBox="1"/>
          <p:nvPr/>
        </p:nvSpPr>
        <p:spPr>
          <a:xfrm>
            <a:off x="476250" y="3843337"/>
            <a:ext cx="11239500" cy="553998"/>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Clr>
                <a:srgbClr val="000000"/>
              </a:buClr>
              <a:buSzPts val="2400"/>
              <a:buFont typeface="Arial"/>
              <a:buNone/>
            </a:pPr>
            <a:r>
              <a:rPr lang="en-US" sz="2400" b="0" i="0" u="none" strike="noStrike" cap="none">
                <a:solidFill>
                  <a:srgbClr val="0F172A"/>
                </a:solidFill>
                <a:latin typeface="DM Sans"/>
                <a:ea typeface="DM Sans"/>
                <a:cs typeface="DM Sans"/>
                <a:sym typeface="DM Sans"/>
              </a:rPr>
              <a:t>Firefighter Health &amp; Wellness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F172A"/>
        </a:solidFill>
        <a:effectLst/>
      </p:bgPr>
    </p:bg>
    <p:spTree>
      <p:nvGrpSpPr>
        <p:cNvPr id="1" name="Shape 440"/>
        <p:cNvGrpSpPr/>
        <p:nvPr/>
      </p:nvGrpSpPr>
      <p:grpSpPr>
        <a:xfrm>
          <a:off x="0" y="0"/>
          <a:ext cx="0" cy="0"/>
          <a:chOff x="0" y="0"/>
          <a:chExt cx="0" cy="0"/>
        </a:xfrm>
      </p:grpSpPr>
      <p:pic>
        <p:nvPicPr>
          <p:cNvPr id="441" name="Google Shape;441;p42" descr="image.png"/>
          <p:cNvPicPr preferRelativeResize="0"/>
          <p:nvPr/>
        </p:nvPicPr>
        <p:blipFill rotWithShape="1">
          <a:blip r:embed="rId3">
            <a:alphaModFix/>
          </a:blip>
          <a:srcRect/>
          <a:stretch/>
        </p:blipFill>
        <p:spPr>
          <a:xfrm>
            <a:off x="476250" y="1552575"/>
            <a:ext cx="5429250" cy="5124450"/>
          </a:xfrm>
          <a:prstGeom prst="rect">
            <a:avLst/>
          </a:prstGeom>
          <a:noFill/>
          <a:ln>
            <a:noFill/>
          </a:ln>
        </p:spPr>
      </p:pic>
      <p:pic>
        <p:nvPicPr>
          <p:cNvPr id="442" name="Google Shape;442;p42" descr="image.png"/>
          <p:cNvPicPr preferRelativeResize="0"/>
          <p:nvPr/>
        </p:nvPicPr>
        <p:blipFill rotWithShape="1">
          <a:blip r:embed="rId4">
            <a:alphaModFix/>
          </a:blip>
          <a:srcRect/>
          <a:stretch/>
        </p:blipFill>
        <p:spPr>
          <a:xfrm>
            <a:off x="6286500" y="1257300"/>
            <a:ext cx="5429250" cy="5124450"/>
          </a:xfrm>
          <a:prstGeom prst="rect">
            <a:avLst/>
          </a:prstGeom>
          <a:noFill/>
          <a:ln>
            <a:noFill/>
          </a:ln>
        </p:spPr>
      </p:pic>
      <p:sp>
        <p:nvSpPr>
          <p:cNvPr id="443" name="Google Shape;443;p42"/>
          <p:cNvSpPr txBox="1"/>
          <p:nvPr/>
        </p:nvSpPr>
        <p:spPr>
          <a:xfrm>
            <a:off x="771525" y="1552575"/>
            <a:ext cx="5080635" cy="321915"/>
          </a:xfrm>
          <a:prstGeom prst="rect">
            <a:avLst/>
          </a:prstGeom>
          <a:noFill/>
          <a:ln>
            <a:noFill/>
          </a:ln>
        </p:spPr>
        <p:txBody>
          <a:bodyPr spcFirstLastPara="1" wrap="square" lIns="0" tIns="0" rIns="0" bIns="0" anchor="t" anchorCtr="0">
            <a:spAutoFit/>
          </a:bodyPr>
          <a:lstStyle/>
          <a:p>
            <a:pPr marL="0" marR="0" lvl="0" indent="0" algn="l" rtl="0">
              <a:lnSpc>
                <a:spcPct val="130000"/>
              </a:lnSpc>
              <a:spcBef>
                <a:spcPts val="0"/>
              </a:spcBef>
              <a:spcAft>
                <a:spcPts val="0"/>
              </a:spcAft>
              <a:buClr>
                <a:srgbClr val="000000"/>
              </a:buClr>
              <a:buSzPts val="1950"/>
              <a:buFont typeface="Arial"/>
              <a:buNone/>
            </a:pPr>
            <a:r>
              <a:rPr lang="en-US" sz="1950" b="1" i="0" u="none" strike="noStrike" cap="none">
                <a:solidFill>
                  <a:srgbClr val="F8FAFC"/>
                </a:solidFill>
                <a:latin typeface="Merriweather"/>
                <a:ea typeface="Merriweather"/>
                <a:cs typeface="Merriweather"/>
                <a:sym typeface="Merriweather"/>
              </a:rPr>
              <a:t>6A.1-6A.2 Conduct Safety Assessments</a:t>
            </a:r>
            <a:endParaRPr sz="1400" b="0" i="0" u="none" strike="noStrike" cap="none">
              <a:solidFill>
                <a:srgbClr val="000000"/>
              </a:solidFill>
              <a:latin typeface="Arial"/>
              <a:ea typeface="Arial"/>
              <a:cs typeface="Arial"/>
              <a:sym typeface="Arial"/>
            </a:endParaRPr>
          </a:p>
        </p:txBody>
      </p:sp>
      <p:sp>
        <p:nvSpPr>
          <p:cNvPr id="444" name="Google Shape;444;p42"/>
          <p:cNvSpPr txBox="1"/>
          <p:nvPr/>
        </p:nvSpPr>
        <p:spPr>
          <a:xfrm>
            <a:off x="771525" y="1988790"/>
            <a:ext cx="4838700" cy="1558119"/>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1" i="0" u="none" strike="noStrike" cap="none" dirty="0">
                <a:solidFill>
                  <a:srgbClr val="CBD5E1"/>
                </a:solidFill>
                <a:latin typeface="DM Sans"/>
                <a:ea typeface="DM Sans"/>
                <a:cs typeface="DM Sans"/>
                <a:sym typeface="DM Sans"/>
              </a:rPr>
              <a:t>How’d we do?</a:t>
            </a:r>
            <a:r>
              <a:rPr lang="en-US" sz="1350" b="0" i="0" u="none" strike="noStrike" cap="none" dirty="0">
                <a:solidFill>
                  <a:srgbClr val="CBD5E1"/>
                </a:solidFill>
                <a:latin typeface="DM Sans"/>
                <a:ea typeface="DM Sans"/>
                <a:cs typeface="DM Sans"/>
                <a:sym typeface="DM Sans"/>
              </a:rPr>
              <a:t> We conducted inspections of each facility alongside the two architecture firms and found numerous issues. Some items were taken care of,  but it would take hundreds of thousands of dollars per the firms to correct and in the case of the station, there is no way to correct.</a:t>
            </a:r>
            <a:endParaRPr sz="1400" b="0" i="0" u="none" strike="noStrike" cap="none" dirty="0">
              <a:solidFill>
                <a:srgbClr val="000000"/>
              </a:solidFill>
              <a:latin typeface="Arial"/>
              <a:ea typeface="Arial"/>
              <a:cs typeface="Arial"/>
              <a:sym typeface="Arial"/>
            </a:endParaRPr>
          </a:p>
        </p:txBody>
      </p:sp>
      <p:sp>
        <p:nvSpPr>
          <p:cNvPr id="445" name="Google Shape;445;p42"/>
          <p:cNvSpPr txBox="1"/>
          <p:nvPr/>
        </p:nvSpPr>
        <p:spPr>
          <a:xfrm>
            <a:off x="6581775" y="1552575"/>
            <a:ext cx="5080635" cy="321915"/>
          </a:xfrm>
          <a:prstGeom prst="rect">
            <a:avLst/>
          </a:prstGeom>
          <a:noFill/>
          <a:ln>
            <a:noFill/>
          </a:ln>
        </p:spPr>
        <p:txBody>
          <a:bodyPr spcFirstLastPara="1" wrap="square" lIns="0" tIns="0" rIns="0" bIns="0" anchor="t" anchorCtr="0">
            <a:spAutoFit/>
          </a:bodyPr>
          <a:lstStyle/>
          <a:p>
            <a:pPr marL="0" marR="0" lvl="0" indent="0" algn="l" rtl="0">
              <a:lnSpc>
                <a:spcPct val="130000"/>
              </a:lnSpc>
              <a:spcBef>
                <a:spcPts val="0"/>
              </a:spcBef>
              <a:spcAft>
                <a:spcPts val="0"/>
              </a:spcAft>
              <a:buClr>
                <a:srgbClr val="000000"/>
              </a:buClr>
              <a:buSzPts val="1950"/>
              <a:buFont typeface="Arial"/>
              <a:buNone/>
            </a:pPr>
            <a:r>
              <a:rPr lang="en-US" sz="1950" b="1" i="0" u="none" strike="noStrike" cap="none">
                <a:solidFill>
                  <a:srgbClr val="F8FAFC"/>
                </a:solidFill>
                <a:latin typeface="Merriweather"/>
                <a:ea typeface="Merriweather"/>
                <a:cs typeface="Merriweather"/>
                <a:sym typeface="Merriweather"/>
              </a:rPr>
              <a:t>6A.3 - 6A.5 Training &amp; Safety Officer</a:t>
            </a:r>
            <a:endParaRPr sz="1400" b="0" i="0" u="none" strike="noStrike" cap="none">
              <a:solidFill>
                <a:srgbClr val="000000"/>
              </a:solidFill>
              <a:latin typeface="Arial"/>
              <a:ea typeface="Arial"/>
              <a:cs typeface="Arial"/>
              <a:sym typeface="Arial"/>
            </a:endParaRPr>
          </a:p>
        </p:txBody>
      </p:sp>
      <p:sp>
        <p:nvSpPr>
          <p:cNvPr id="446" name="Google Shape;446;p42"/>
          <p:cNvSpPr txBox="1"/>
          <p:nvPr/>
        </p:nvSpPr>
        <p:spPr>
          <a:xfrm>
            <a:off x="6581775" y="1988790"/>
            <a:ext cx="4838700" cy="1558119"/>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1" i="0" u="none" strike="noStrike" cap="none">
                <a:solidFill>
                  <a:srgbClr val="CBD5E1"/>
                </a:solidFill>
                <a:latin typeface="DM Sans"/>
                <a:ea typeface="DM Sans"/>
                <a:cs typeface="DM Sans"/>
                <a:sym typeface="DM Sans"/>
              </a:rPr>
              <a:t>Appropriate Training:</a:t>
            </a:r>
            <a:r>
              <a:rPr lang="en-US" sz="1350" b="0" i="0" u="none" strike="noStrike" cap="none">
                <a:solidFill>
                  <a:srgbClr val="CBD5E1"/>
                </a:solidFill>
                <a:latin typeface="DM Sans"/>
                <a:ea typeface="DM Sans"/>
                <a:cs typeface="DM Sans"/>
                <a:sym typeface="DM Sans"/>
              </a:rPr>
              <a:t> This is an area we excel in. The Capt regularly trains with and instructs our personnel... Not until he feels comfortable, is the person signed off. EVERY DAY is a training and safety subject day. I have regularly attended these and he does a tremendous job. </a:t>
            </a:r>
            <a:endParaRPr sz="1400" b="0" i="0" u="none" strike="noStrike" cap="none">
              <a:solidFill>
                <a:srgbClr val="000000"/>
              </a:solidFill>
              <a:latin typeface="Arial"/>
              <a:ea typeface="Arial"/>
              <a:cs typeface="Arial"/>
              <a:sym typeface="Arial"/>
            </a:endParaRPr>
          </a:p>
        </p:txBody>
      </p:sp>
      <p:sp>
        <p:nvSpPr>
          <p:cNvPr id="447" name="Google Shape;447;p42"/>
          <p:cNvSpPr txBox="1"/>
          <p:nvPr/>
        </p:nvSpPr>
        <p:spPr>
          <a:xfrm>
            <a:off x="6581775" y="3661209"/>
            <a:ext cx="4838700" cy="249299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1" i="0" u="none" strike="noStrike" cap="none">
                <a:solidFill>
                  <a:srgbClr val="CBD5E1"/>
                </a:solidFill>
                <a:latin typeface="DM Sans"/>
                <a:ea typeface="DM Sans"/>
                <a:cs typeface="DM Sans"/>
                <a:sym typeface="DM Sans"/>
              </a:rPr>
              <a:t>Safety Officer Program:</a:t>
            </a:r>
            <a:r>
              <a:rPr lang="en-US" sz="1350" b="0" i="0" u="none" strike="noStrike" cap="none">
                <a:solidFill>
                  <a:srgbClr val="CBD5E1"/>
                </a:solidFill>
                <a:latin typeface="DM Sans"/>
                <a:ea typeface="DM Sans"/>
                <a:cs typeface="DM Sans"/>
                <a:sym typeface="DM Sans"/>
              </a:rPr>
              <a:t> The Captain took a national Incident Safety Officer course which I taught. This is a difficult area, because we are so short staffed that assigning someone other than the IC to this job, proves nearly impossible. However, as we grow, we will continue to train our personnel in this area., because it is true that everyone is a safety officer. However, having one individual assigned to JUST that role is best practice.</a:t>
            </a:r>
            <a:endParaRPr sz="1400" b="0" i="0" u="none" strike="noStrike" cap="none">
              <a:solidFill>
                <a:srgbClr val="000000"/>
              </a:solidFill>
              <a:latin typeface="Arial"/>
              <a:ea typeface="Arial"/>
              <a:cs typeface="Arial"/>
              <a:sym typeface="Arial"/>
            </a:endParaRPr>
          </a:p>
        </p:txBody>
      </p:sp>
      <p:sp>
        <p:nvSpPr>
          <p:cNvPr id="448" name="Google Shape;448;p42"/>
          <p:cNvSpPr txBox="1"/>
          <p:nvPr/>
        </p:nvSpPr>
        <p:spPr>
          <a:xfrm>
            <a:off x="476250" y="476250"/>
            <a:ext cx="11715750" cy="495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150"/>
              <a:buFont typeface="Arial"/>
              <a:buNone/>
            </a:pPr>
            <a:r>
              <a:rPr lang="en-US" sz="3150" b="1" i="0" u="none" strike="noStrike" cap="none">
                <a:solidFill>
                  <a:srgbClr val="F8FAFC"/>
                </a:solidFill>
                <a:latin typeface="Merriweather"/>
                <a:ea typeface="Merriweather"/>
                <a:cs typeface="Merriweather"/>
                <a:sym typeface="Merriweather"/>
              </a:rPr>
              <a:t>6A: Reduce Members' </a:t>
            </a:r>
            <a:r>
              <a:rPr lang="en-US" sz="3150" b="1" i="0" u="none" strike="noStrike" cap="none">
                <a:solidFill>
                  <a:srgbClr val="F59E0B"/>
                </a:solidFill>
                <a:latin typeface="Merriweather"/>
                <a:ea typeface="Merriweather"/>
                <a:cs typeface="Merriweather"/>
                <a:sym typeface="Merriweather"/>
              </a:rPr>
              <a:t>Risk</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Shape 452"/>
        <p:cNvGrpSpPr/>
        <p:nvPr/>
      </p:nvGrpSpPr>
      <p:grpSpPr>
        <a:xfrm>
          <a:off x="0" y="0"/>
          <a:ext cx="0" cy="0"/>
          <a:chOff x="0" y="0"/>
          <a:chExt cx="0" cy="0"/>
        </a:xfrm>
      </p:grpSpPr>
      <p:pic>
        <p:nvPicPr>
          <p:cNvPr id="453" name="Google Shape;453;p43" descr="image.png"/>
          <p:cNvPicPr preferRelativeResize="0"/>
          <p:nvPr/>
        </p:nvPicPr>
        <p:blipFill rotWithShape="1">
          <a:blip r:embed="rId3">
            <a:alphaModFix/>
          </a:blip>
          <a:srcRect/>
          <a:stretch/>
        </p:blipFill>
        <p:spPr>
          <a:xfrm>
            <a:off x="476250" y="1257300"/>
            <a:ext cx="5429250" cy="5124450"/>
          </a:xfrm>
          <a:prstGeom prst="rect">
            <a:avLst/>
          </a:prstGeom>
          <a:noFill/>
          <a:ln>
            <a:noFill/>
          </a:ln>
        </p:spPr>
      </p:pic>
      <p:pic>
        <p:nvPicPr>
          <p:cNvPr id="454" name="Google Shape;454;p43" descr="image.png"/>
          <p:cNvPicPr preferRelativeResize="0"/>
          <p:nvPr/>
        </p:nvPicPr>
        <p:blipFill rotWithShape="1">
          <a:blip r:embed="rId4">
            <a:alphaModFix/>
          </a:blip>
          <a:srcRect/>
          <a:stretch/>
        </p:blipFill>
        <p:spPr>
          <a:xfrm>
            <a:off x="6286500" y="1257300"/>
            <a:ext cx="5429250" cy="5124450"/>
          </a:xfrm>
          <a:prstGeom prst="rect">
            <a:avLst/>
          </a:prstGeom>
          <a:noFill/>
          <a:ln>
            <a:noFill/>
          </a:ln>
        </p:spPr>
      </p:pic>
      <p:sp>
        <p:nvSpPr>
          <p:cNvPr id="455" name="Google Shape;455;p43"/>
          <p:cNvSpPr txBox="1"/>
          <p:nvPr/>
        </p:nvSpPr>
        <p:spPr>
          <a:xfrm>
            <a:off x="771525" y="1552575"/>
            <a:ext cx="5080635" cy="321915"/>
          </a:xfrm>
          <a:prstGeom prst="rect">
            <a:avLst/>
          </a:prstGeom>
          <a:noFill/>
          <a:ln>
            <a:noFill/>
          </a:ln>
        </p:spPr>
        <p:txBody>
          <a:bodyPr spcFirstLastPara="1" wrap="square" lIns="0" tIns="0" rIns="0" bIns="0" anchor="t" anchorCtr="0">
            <a:spAutoFit/>
          </a:bodyPr>
          <a:lstStyle/>
          <a:p>
            <a:pPr marL="0" marR="0" lvl="0" indent="0" algn="l" rtl="0">
              <a:lnSpc>
                <a:spcPct val="130000"/>
              </a:lnSpc>
              <a:spcBef>
                <a:spcPts val="0"/>
              </a:spcBef>
              <a:spcAft>
                <a:spcPts val="0"/>
              </a:spcAft>
              <a:buClr>
                <a:srgbClr val="000000"/>
              </a:buClr>
              <a:buSzPts val="1950"/>
              <a:buFont typeface="Arial"/>
              <a:buNone/>
            </a:pPr>
            <a:r>
              <a:rPr lang="en-US" sz="1950" b="1" i="0" u="none" strike="noStrike" cap="none">
                <a:solidFill>
                  <a:srgbClr val="0F172A"/>
                </a:solidFill>
                <a:latin typeface="Merriweather"/>
                <a:ea typeface="Merriweather"/>
                <a:cs typeface="Merriweather"/>
                <a:sym typeface="Merriweather"/>
              </a:rPr>
              <a:t>6B.3 Establish Annual Medical Exams</a:t>
            </a:r>
            <a:endParaRPr sz="1400" b="0" i="0" u="none" strike="noStrike" cap="none">
              <a:solidFill>
                <a:srgbClr val="000000"/>
              </a:solidFill>
              <a:latin typeface="Arial"/>
              <a:ea typeface="Arial"/>
              <a:cs typeface="Arial"/>
              <a:sym typeface="Arial"/>
            </a:endParaRPr>
          </a:p>
        </p:txBody>
      </p:sp>
      <p:sp>
        <p:nvSpPr>
          <p:cNvPr id="456" name="Google Shape;456;p43"/>
          <p:cNvSpPr txBox="1"/>
          <p:nvPr/>
        </p:nvSpPr>
        <p:spPr>
          <a:xfrm>
            <a:off x="771525" y="1988790"/>
            <a:ext cx="4838700" cy="934871"/>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1" i="0" u="none" strike="noStrike" cap="none" dirty="0">
                <a:solidFill>
                  <a:srgbClr val="334155"/>
                </a:solidFill>
                <a:latin typeface="DM Sans"/>
                <a:ea typeface="DM Sans"/>
                <a:cs typeface="DM Sans"/>
                <a:sym typeface="DM Sans"/>
              </a:rPr>
              <a:t>How’d we do?</a:t>
            </a:r>
            <a:r>
              <a:rPr lang="en-US" sz="1350" b="0" i="0" u="none" strike="noStrike" cap="none" dirty="0">
                <a:solidFill>
                  <a:srgbClr val="334155"/>
                </a:solidFill>
                <a:latin typeface="DM Sans"/>
                <a:ea typeface="DM Sans"/>
                <a:cs typeface="DM Sans"/>
                <a:sym typeface="DM Sans"/>
              </a:rPr>
              <a:t> We conducted 2 NFPA physicals in FY2026, and we’ll be conducting two more in FY2027, which will bring us into 100% compliance for our FT personnel.</a:t>
            </a:r>
            <a:endParaRPr sz="1400" b="0" i="0" u="none" strike="noStrike" cap="none" dirty="0">
              <a:solidFill>
                <a:srgbClr val="000000"/>
              </a:solidFill>
              <a:latin typeface="Arial"/>
              <a:ea typeface="Arial"/>
              <a:cs typeface="Arial"/>
              <a:sym typeface="Arial"/>
            </a:endParaRPr>
          </a:p>
        </p:txBody>
      </p:sp>
      <p:sp>
        <p:nvSpPr>
          <p:cNvPr id="457" name="Google Shape;457;p43"/>
          <p:cNvSpPr txBox="1"/>
          <p:nvPr/>
        </p:nvSpPr>
        <p:spPr>
          <a:xfrm>
            <a:off x="771525" y="3429000"/>
            <a:ext cx="4838700" cy="5143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0" i="0" u="none" strike="noStrike" cap="none">
                <a:solidFill>
                  <a:srgbClr val="334155"/>
                </a:solidFill>
                <a:latin typeface="DM Sans"/>
                <a:ea typeface="DM Sans"/>
                <a:cs typeface="DM Sans"/>
                <a:sym typeface="DM Sans"/>
              </a:rPr>
              <a:t>We will rotate years to offset funding until we can fully work every year into the budget.</a:t>
            </a:r>
            <a:endParaRPr sz="1400" b="0" i="0" u="none" strike="noStrike" cap="none">
              <a:solidFill>
                <a:srgbClr val="000000"/>
              </a:solidFill>
              <a:latin typeface="Arial"/>
              <a:ea typeface="Arial"/>
              <a:cs typeface="Arial"/>
              <a:sym typeface="Arial"/>
            </a:endParaRPr>
          </a:p>
        </p:txBody>
      </p:sp>
      <p:sp>
        <p:nvSpPr>
          <p:cNvPr id="458" name="Google Shape;458;p43"/>
          <p:cNvSpPr txBox="1"/>
          <p:nvPr/>
        </p:nvSpPr>
        <p:spPr>
          <a:xfrm>
            <a:off x="6581775" y="1552575"/>
            <a:ext cx="5080635" cy="643830"/>
          </a:xfrm>
          <a:prstGeom prst="rect">
            <a:avLst/>
          </a:prstGeom>
          <a:noFill/>
          <a:ln>
            <a:noFill/>
          </a:ln>
        </p:spPr>
        <p:txBody>
          <a:bodyPr spcFirstLastPara="1" wrap="square" lIns="0" tIns="0" rIns="0" bIns="0" anchor="t" anchorCtr="0">
            <a:spAutoFit/>
          </a:bodyPr>
          <a:lstStyle/>
          <a:p>
            <a:pPr marL="0" marR="0" lvl="0" indent="0" algn="l" rtl="0">
              <a:lnSpc>
                <a:spcPct val="130000"/>
              </a:lnSpc>
              <a:spcBef>
                <a:spcPts val="0"/>
              </a:spcBef>
              <a:spcAft>
                <a:spcPts val="0"/>
              </a:spcAft>
              <a:buClr>
                <a:srgbClr val="000000"/>
              </a:buClr>
              <a:buSzPts val="1950"/>
              <a:buFont typeface="Arial"/>
              <a:buNone/>
            </a:pPr>
            <a:r>
              <a:rPr lang="en-US" sz="1950" b="1" i="0" u="none" strike="noStrike" cap="none">
                <a:solidFill>
                  <a:srgbClr val="0F172A"/>
                </a:solidFill>
                <a:latin typeface="Merriweather"/>
                <a:ea typeface="Merriweather"/>
                <a:cs typeface="Merriweather"/>
                <a:sym typeface="Merriweather"/>
              </a:rPr>
              <a:t>6B.4 Formal Firefighter Mental Health Program</a:t>
            </a:r>
            <a:endParaRPr sz="1400" b="0" i="0" u="none" strike="noStrike" cap="none">
              <a:solidFill>
                <a:srgbClr val="000000"/>
              </a:solidFill>
              <a:latin typeface="Arial"/>
              <a:ea typeface="Arial"/>
              <a:cs typeface="Arial"/>
              <a:sym typeface="Arial"/>
            </a:endParaRPr>
          </a:p>
        </p:txBody>
      </p:sp>
      <p:sp>
        <p:nvSpPr>
          <p:cNvPr id="459" name="Google Shape;459;p43"/>
          <p:cNvSpPr txBox="1"/>
          <p:nvPr/>
        </p:nvSpPr>
        <p:spPr>
          <a:xfrm>
            <a:off x="6581775" y="2310705"/>
            <a:ext cx="4838700" cy="934871"/>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1" i="0" u="none" strike="noStrike" cap="none">
                <a:solidFill>
                  <a:srgbClr val="334155"/>
                </a:solidFill>
                <a:latin typeface="DM Sans"/>
                <a:ea typeface="DM Sans"/>
                <a:cs typeface="DM Sans"/>
                <a:sym typeface="DM Sans"/>
              </a:rPr>
              <a:t>How’d we do? At</a:t>
            </a:r>
            <a:r>
              <a:rPr lang="en-US" sz="1350" b="0" i="0" u="none" strike="noStrike" cap="none">
                <a:solidFill>
                  <a:srgbClr val="334155"/>
                </a:solidFill>
                <a:latin typeface="DM Sans"/>
                <a:ea typeface="DM Sans"/>
                <a:cs typeface="DM Sans"/>
                <a:sym typeface="DM Sans"/>
              </a:rPr>
              <a:t> the beginning of every shift, the question is asked by the Captain, “How are you doing physically?” and “How are you doing mentally?”</a:t>
            </a:r>
            <a:endParaRPr sz="1400" b="0" i="0" u="none" strike="noStrike" cap="none">
              <a:solidFill>
                <a:srgbClr val="000000"/>
              </a:solidFill>
              <a:latin typeface="Arial"/>
              <a:ea typeface="Arial"/>
              <a:cs typeface="Arial"/>
              <a:sym typeface="Arial"/>
            </a:endParaRPr>
          </a:p>
        </p:txBody>
      </p:sp>
      <p:sp>
        <p:nvSpPr>
          <p:cNvPr id="460" name="Google Shape;460;p43"/>
          <p:cNvSpPr txBox="1"/>
          <p:nvPr/>
        </p:nvSpPr>
        <p:spPr>
          <a:xfrm>
            <a:off x="6581775" y="3531326"/>
            <a:ext cx="4838700" cy="2804614"/>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0" i="0" u="none" strike="noStrike" cap="none" dirty="0">
                <a:solidFill>
                  <a:srgbClr val="334155"/>
                </a:solidFill>
                <a:latin typeface="DM Sans"/>
                <a:ea typeface="DM Sans"/>
                <a:cs typeface="DM Sans"/>
                <a:sym typeface="DM Sans"/>
              </a:rPr>
              <a:t>Our insurance provider-Provident, gives our personnel the ability to seek out a mental health professional. After every significant call... the question is asked, “How are you </a:t>
            </a:r>
            <a:r>
              <a:rPr lang="en-US" sz="1350" b="0" i="0" u="none" strike="noStrike" cap="none" dirty="0" err="1">
                <a:solidFill>
                  <a:srgbClr val="334155"/>
                </a:solidFill>
                <a:latin typeface="DM Sans"/>
                <a:ea typeface="DM Sans"/>
                <a:cs typeface="DM Sans"/>
                <a:sym typeface="DM Sans"/>
              </a:rPr>
              <a:t>doing?”I</a:t>
            </a:r>
            <a:r>
              <a:rPr lang="en-US" sz="1350" b="0" i="0" u="none" strike="noStrike" cap="none" dirty="0">
                <a:solidFill>
                  <a:srgbClr val="334155"/>
                </a:solidFill>
                <a:latin typeface="DM Sans"/>
                <a:ea typeface="DM Sans"/>
                <a:cs typeface="DM Sans"/>
                <a:sym typeface="DM Sans"/>
              </a:rPr>
              <a:t> also follow up with the FF after a significant call. We also </a:t>
            </a:r>
            <a:r>
              <a:rPr lang="en-US" sz="1350" dirty="0">
                <a:solidFill>
                  <a:srgbClr val="334155"/>
                </a:solidFill>
                <a:latin typeface="DM Sans"/>
                <a:ea typeface="DM Sans"/>
                <a:cs typeface="DM Sans"/>
                <a:sym typeface="DM Sans"/>
              </a:rPr>
              <a:t>have</a:t>
            </a:r>
            <a:r>
              <a:rPr lang="en-US" sz="1350" b="0" i="0" u="none" strike="noStrike" cap="none" dirty="0">
                <a:solidFill>
                  <a:srgbClr val="334155"/>
                </a:solidFill>
                <a:latin typeface="DM Sans"/>
                <a:ea typeface="DM Sans"/>
                <a:cs typeface="DM Sans"/>
                <a:sym typeface="DM Sans"/>
              </a:rPr>
              <a:t> access to debriefings through NCE.</a:t>
            </a:r>
            <a:endParaRPr dirty="0"/>
          </a:p>
          <a:p>
            <a:pPr marL="0" marR="0" lvl="0" indent="0" algn="l" rtl="0">
              <a:lnSpc>
                <a:spcPct val="150000"/>
              </a:lnSpc>
              <a:spcBef>
                <a:spcPts val="0"/>
              </a:spcBef>
              <a:spcAft>
                <a:spcPts val="0"/>
              </a:spcAft>
              <a:buClr>
                <a:srgbClr val="000000"/>
              </a:buClr>
              <a:buSzPts val="1350"/>
              <a:buFont typeface="Arial"/>
              <a:buNone/>
            </a:pPr>
            <a:r>
              <a:rPr lang="en-US" sz="1350" b="0" i="0" u="none" strike="noStrike" cap="none" dirty="0">
                <a:solidFill>
                  <a:srgbClr val="334155"/>
                </a:solidFill>
                <a:latin typeface="DM Sans"/>
                <a:ea typeface="DM Sans"/>
                <a:cs typeface="DM Sans"/>
                <a:sym typeface="DM Sans"/>
              </a:rPr>
              <a:t> We have had a recent string of fatal accidents on I-10. This can take its toll. The </a:t>
            </a:r>
            <a:r>
              <a:rPr lang="en-US" sz="1350" b="0" i="0" u="none" strike="noStrike" cap="none" dirty="0" err="1">
                <a:solidFill>
                  <a:srgbClr val="334155"/>
                </a:solidFill>
                <a:latin typeface="DM Sans"/>
                <a:ea typeface="DM Sans"/>
                <a:cs typeface="DM Sans"/>
                <a:sym typeface="DM Sans"/>
              </a:rPr>
              <a:t>Capt</a:t>
            </a:r>
            <a:r>
              <a:rPr lang="en-US" sz="1350" b="0" i="0" u="none" strike="noStrike" cap="none" dirty="0">
                <a:solidFill>
                  <a:srgbClr val="334155"/>
                </a:solidFill>
                <a:latin typeface="DM Sans"/>
                <a:ea typeface="DM Sans"/>
                <a:cs typeface="DM Sans"/>
                <a:sym typeface="DM Sans"/>
              </a:rPr>
              <a:t>, LT and I have been checking on our personnel regularly as there can be delayed reactions. The stigma MUST be GONE! It is ok not to be ok!</a:t>
            </a:r>
            <a:endParaRPr sz="1400" b="0" i="0" u="none" strike="noStrike" cap="none" dirty="0">
              <a:solidFill>
                <a:srgbClr val="000000"/>
              </a:solidFill>
              <a:latin typeface="Arial"/>
              <a:ea typeface="Arial"/>
              <a:cs typeface="Arial"/>
              <a:sym typeface="Arial"/>
            </a:endParaRPr>
          </a:p>
        </p:txBody>
      </p:sp>
      <p:sp>
        <p:nvSpPr>
          <p:cNvPr id="461" name="Google Shape;461;p43"/>
          <p:cNvSpPr txBox="1"/>
          <p:nvPr/>
        </p:nvSpPr>
        <p:spPr>
          <a:xfrm>
            <a:off x="476250" y="476250"/>
            <a:ext cx="11715750" cy="495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150"/>
              <a:buFont typeface="Arial"/>
              <a:buNone/>
            </a:pPr>
            <a:r>
              <a:rPr lang="en-US" sz="3150" b="1" i="0" u="none" strike="noStrike" cap="none">
                <a:solidFill>
                  <a:srgbClr val="0F172A"/>
                </a:solidFill>
                <a:latin typeface="Merriweather"/>
                <a:ea typeface="Merriweather"/>
                <a:cs typeface="Merriweather"/>
                <a:sym typeface="Merriweather"/>
              </a:rPr>
              <a:t>6B: Health &amp; </a:t>
            </a:r>
            <a:r>
              <a:rPr lang="en-US" sz="3150" b="1" i="0" u="none" strike="noStrike" cap="none">
                <a:solidFill>
                  <a:srgbClr val="B91C1C"/>
                </a:solidFill>
                <a:latin typeface="Merriweather"/>
                <a:ea typeface="Merriweather"/>
                <a:cs typeface="Merriweather"/>
                <a:sym typeface="Merriweather"/>
              </a:rPr>
              <a:t>Wellness Program</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F172A"/>
        </a:solidFill>
        <a:effectLst/>
      </p:bgPr>
    </p:bg>
    <p:spTree>
      <p:nvGrpSpPr>
        <p:cNvPr id="1" name="Shape 465"/>
        <p:cNvGrpSpPr/>
        <p:nvPr/>
      </p:nvGrpSpPr>
      <p:grpSpPr>
        <a:xfrm>
          <a:off x="0" y="0"/>
          <a:ext cx="0" cy="0"/>
          <a:chOff x="0" y="0"/>
          <a:chExt cx="0" cy="0"/>
        </a:xfrm>
      </p:grpSpPr>
      <p:pic>
        <p:nvPicPr>
          <p:cNvPr id="466" name="Google Shape;466;p44" title="Snapchat-2143798356.jpg"/>
          <p:cNvPicPr preferRelativeResize="0"/>
          <p:nvPr/>
        </p:nvPicPr>
        <p:blipFill rotWithShape="1">
          <a:blip r:embed="rId3">
            <a:alphaModFix/>
          </a:blip>
          <a:srcRect t="19108" b="36485"/>
          <a:stretch/>
        </p:blipFill>
        <p:spPr>
          <a:xfrm>
            <a:off x="6324600" y="1676400"/>
            <a:ext cx="5429249" cy="4286249"/>
          </a:xfrm>
          <a:prstGeom prst="rect">
            <a:avLst/>
          </a:prstGeom>
          <a:noFill/>
          <a:ln>
            <a:noFill/>
          </a:ln>
        </p:spPr>
      </p:pic>
      <p:sp>
        <p:nvSpPr>
          <p:cNvPr id="467" name="Google Shape;467;p44"/>
          <p:cNvSpPr txBox="1"/>
          <p:nvPr/>
        </p:nvSpPr>
        <p:spPr>
          <a:xfrm>
            <a:off x="476250" y="1676400"/>
            <a:ext cx="5429250" cy="1246495"/>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1" i="0" u="none" strike="noStrike" cap="none">
                <a:solidFill>
                  <a:srgbClr val="CBD5E1"/>
                </a:solidFill>
                <a:latin typeface="DM Sans"/>
                <a:ea typeface="DM Sans"/>
                <a:cs typeface="DM Sans"/>
                <a:sym typeface="DM Sans"/>
              </a:rPr>
              <a:t>How’d we do?</a:t>
            </a:r>
            <a:r>
              <a:rPr lang="en-US" sz="1350" b="0" i="0" u="none" strike="noStrike" cap="none">
                <a:solidFill>
                  <a:srgbClr val="CBD5E1"/>
                </a:solidFill>
                <a:latin typeface="DM Sans"/>
                <a:ea typeface="DM Sans"/>
                <a:cs typeface="DM Sans"/>
                <a:sym typeface="DM Sans"/>
              </a:rPr>
              <a:t> Cancer is the #1 killer of FF. This year, through a grant from Greater Tucson Fire Foundation, we received free cancer screenings for anyone over 40. 50% of us tested positive., but the silver lining is it appears to be caught fairly early.</a:t>
            </a:r>
            <a:endParaRPr sz="1400" b="0" i="0" u="none" strike="noStrike" cap="none">
              <a:solidFill>
                <a:srgbClr val="000000"/>
              </a:solidFill>
              <a:latin typeface="Arial"/>
              <a:ea typeface="Arial"/>
              <a:cs typeface="Arial"/>
              <a:sym typeface="Arial"/>
            </a:endParaRPr>
          </a:p>
        </p:txBody>
      </p:sp>
      <p:sp>
        <p:nvSpPr>
          <p:cNvPr id="468" name="Google Shape;468;p44"/>
          <p:cNvSpPr txBox="1"/>
          <p:nvPr/>
        </p:nvSpPr>
        <p:spPr>
          <a:xfrm>
            <a:off x="438150" y="3163581"/>
            <a:ext cx="5429250" cy="934871"/>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1" i="0" u="none" strike="noStrike" cap="none">
                <a:solidFill>
                  <a:srgbClr val="CBD5E1"/>
                </a:solidFill>
                <a:latin typeface="DM Sans"/>
                <a:ea typeface="DM Sans"/>
                <a:cs typeface="DM Sans"/>
                <a:sym typeface="DM Sans"/>
              </a:rPr>
              <a:t>Action Taken:</a:t>
            </a:r>
            <a:r>
              <a:rPr lang="en-US" sz="1350" b="0" i="0" u="none" strike="noStrike" cap="none">
                <a:solidFill>
                  <a:srgbClr val="CBD5E1"/>
                </a:solidFill>
                <a:latin typeface="DM Sans"/>
                <a:ea typeface="DM Sans"/>
                <a:cs typeface="DM Sans"/>
                <a:sym typeface="DM Sans"/>
              </a:rPr>
              <a:t> We have moved our turnouts from the bay into a donated Conex box for storage, equipped with solar fans, eliminating the massive amount of diesel exhaust exposure.</a:t>
            </a:r>
            <a:endParaRPr sz="1400" b="0" i="0" u="none" strike="noStrike" cap="none">
              <a:solidFill>
                <a:srgbClr val="000000"/>
              </a:solidFill>
              <a:latin typeface="Arial"/>
              <a:ea typeface="Arial"/>
              <a:cs typeface="Arial"/>
              <a:sym typeface="Arial"/>
            </a:endParaRPr>
          </a:p>
        </p:txBody>
      </p:sp>
      <p:sp>
        <p:nvSpPr>
          <p:cNvPr id="469" name="Google Shape;469;p44"/>
          <p:cNvSpPr txBox="1"/>
          <p:nvPr/>
        </p:nvSpPr>
        <p:spPr>
          <a:xfrm>
            <a:off x="438150" y="4370695"/>
            <a:ext cx="5429250" cy="5143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350"/>
              <a:buFont typeface="Arial"/>
              <a:buNone/>
            </a:pPr>
            <a:r>
              <a:rPr lang="en-US" sz="1350" b="0" i="0" u="none" strike="noStrike" cap="none">
                <a:solidFill>
                  <a:srgbClr val="CBD5E1"/>
                </a:solidFill>
                <a:latin typeface="DM Sans"/>
                <a:ea typeface="DM Sans"/>
                <a:cs typeface="DM Sans"/>
                <a:sym typeface="DM Sans"/>
              </a:rPr>
              <a:t>We were also successful in procuring a turnout extractor, which better washes our FF gear and removes more carcinogens.</a:t>
            </a:r>
            <a:endParaRPr sz="1400" b="0" i="0" u="none" strike="noStrike" cap="none">
              <a:solidFill>
                <a:srgbClr val="000000"/>
              </a:solidFill>
              <a:latin typeface="Arial"/>
              <a:ea typeface="Arial"/>
              <a:cs typeface="Arial"/>
              <a:sym typeface="Arial"/>
            </a:endParaRPr>
          </a:p>
        </p:txBody>
      </p:sp>
      <p:sp>
        <p:nvSpPr>
          <p:cNvPr id="470" name="Google Shape;470;p44"/>
          <p:cNvSpPr txBox="1"/>
          <p:nvPr/>
        </p:nvSpPr>
        <p:spPr>
          <a:xfrm>
            <a:off x="476250" y="476250"/>
            <a:ext cx="11715750" cy="495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150"/>
              <a:buFont typeface="Arial"/>
              <a:buNone/>
            </a:pPr>
            <a:r>
              <a:rPr lang="en-US" sz="3150" b="1" i="0" u="none" strike="noStrike" cap="none">
                <a:solidFill>
                  <a:srgbClr val="F8FAFC"/>
                </a:solidFill>
                <a:latin typeface="Merriweather"/>
                <a:ea typeface="Merriweather"/>
                <a:cs typeface="Merriweather"/>
                <a:sym typeface="Merriweather"/>
              </a:rPr>
              <a:t>6B.5 </a:t>
            </a:r>
            <a:r>
              <a:rPr lang="en-US" sz="3150" b="1" i="0" u="none" strike="noStrike" cap="none">
                <a:solidFill>
                  <a:srgbClr val="F59E0B"/>
                </a:solidFill>
                <a:latin typeface="Merriweather"/>
                <a:ea typeface="Merriweather"/>
                <a:cs typeface="Merriweather"/>
                <a:sym typeface="Merriweather"/>
              </a:rPr>
              <a:t>Cancer Prevention</a:t>
            </a:r>
            <a:r>
              <a:rPr lang="en-US" sz="3150" b="1" i="0" u="none" strike="noStrike" cap="none">
                <a:solidFill>
                  <a:srgbClr val="F8FAFC"/>
                </a:solidFill>
                <a:latin typeface="Merriweather"/>
                <a:ea typeface="Merriweather"/>
                <a:cs typeface="Merriweather"/>
                <a:sym typeface="Merriweather"/>
              </a:rPr>
              <a:t> Program</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Shape 474"/>
        <p:cNvGrpSpPr/>
        <p:nvPr/>
      </p:nvGrpSpPr>
      <p:grpSpPr>
        <a:xfrm>
          <a:off x="0" y="0"/>
          <a:ext cx="0" cy="0"/>
          <a:chOff x="0" y="0"/>
          <a:chExt cx="0" cy="0"/>
        </a:xfrm>
      </p:grpSpPr>
      <p:sp>
        <p:nvSpPr>
          <p:cNvPr id="475" name="Google Shape;475;p45"/>
          <p:cNvSpPr txBox="1"/>
          <p:nvPr/>
        </p:nvSpPr>
        <p:spPr>
          <a:xfrm>
            <a:off x="238125" y="2533650"/>
            <a:ext cx="11715750" cy="108585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6750"/>
              <a:buFont typeface="Arial"/>
              <a:buNone/>
            </a:pPr>
            <a:r>
              <a:rPr lang="en-US" sz="6750" b="1" i="0" u="none" strike="noStrike" cap="none">
                <a:solidFill>
                  <a:srgbClr val="0F172A"/>
                </a:solidFill>
                <a:latin typeface="Merriweather"/>
                <a:ea typeface="Merriweather"/>
                <a:cs typeface="Merriweather"/>
                <a:sym typeface="Merriweather"/>
              </a:rPr>
              <a:t>Questions?</a:t>
            </a:r>
            <a:endParaRPr sz="1400" b="0" i="0" u="none" strike="noStrike" cap="none">
              <a:solidFill>
                <a:srgbClr val="000000"/>
              </a:solidFill>
              <a:latin typeface="Arial"/>
              <a:ea typeface="Arial"/>
              <a:cs typeface="Arial"/>
              <a:sym typeface="Arial"/>
            </a:endParaRPr>
          </a:p>
        </p:txBody>
      </p:sp>
      <p:sp>
        <p:nvSpPr>
          <p:cNvPr id="476" name="Google Shape;476;p45"/>
          <p:cNvSpPr txBox="1"/>
          <p:nvPr/>
        </p:nvSpPr>
        <p:spPr>
          <a:xfrm>
            <a:off x="476250" y="3810000"/>
            <a:ext cx="11239500" cy="400050"/>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Clr>
                <a:srgbClr val="000000"/>
              </a:buClr>
              <a:buSzPts val="2100"/>
              <a:buFont typeface="Arial"/>
              <a:buNone/>
            </a:pPr>
            <a:r>
              <a:rPr lang="en-US" sz="2100" b="0" i="0" u="none" strike="noStrike" cap="none">
                <a:solidFill>
                  <a:srgbClr val="334155"/>
                </a:solidFill>
                <a:latin typeface="DM Sans"/>
                <a:ea typeface="DM Sans"/>
                <a:cs typeface="DM Sans"/>
                <a:sym typeface="DM Sans"/>
              </a:rPr>
              <a:t>Please feel free to ask any question that comes to mind.</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325</TotalTime>
  <Words>4651</Words>
  <Application>Microsoft Office PowerPoint</Application>
  <PresentationFormat>Widescreen</PresentationFormat>
  <Paragraphs>208</Paragraphs>
  <Slides>32</Slides>
  <Notes>32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Calibri</vt:lpstr>
      <vt:lpstr>Arial</vt:lpstr>
      <vt:lpstr>DM Sans</vt:lpstr>
      <vt:lpstr>Merriweather</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Ed Nied</dc:creator>
  <cp:lastModifiedBy>Ed Nied</cp:lastModifiedBy>
  <cp:revision>1</cp:revision>
  <dcterms:modified xsi:type="dcterms:W3CDTF">2026-08-17T19:50:19Z</dcterms:modified>
</cp:coreProperties>
</file>